
<file path=[Content_Types].xml><?xml version="1.0" encoding="utf-8"?>
<Types xmlns="http://schemas.openxmlformats.org/package/2006/content-types">
  <Default Extension="docx" ContentType="application/vnd.openxmlformats-officedocument.wordprocessingml.document"/>
  <Default Extension="emf" ContentType="image/x-emf"/>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4.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4"/>
    <p:restoredTop sz="90214"/>
  </p:normalViewPr>
  <p:slideViewPr>
    <p:cSldViewPr snapToGrid="0" snapToObjects="1">
      <p:cViewPr varScale="1">
        <p:scale>
          <a:sx n="156" d="100"/>
          <a:sy n="156" d="100"/>
        </p:scale>
        <p:origin x="30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GD%20BACKUP:calculos:Seguridad%20Social:pensi&#243;n:1995-2060%20pension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O%20NAME:calculos:Seguridad%20Social:pensi&#243;n:untitled.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garcia\Documents\calculos\Seguridad%20Social\pensi&#243;n\Pension.maestro.xlsx" TargetMode="External"/><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garcia\Documents\calculos\Seguridad%20Social\UE\ageing_report_UE_20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garcia\Documents\calculos\Seguridad%20Social\UE\ageing_report_UE_201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garcia\Documents\calculos\Seguridad%20Social\UE\ageing_report_UE_2018.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3.xlsx"/></Relationships>
</file>

<file path=ppt/charts/_rels/chart16.xml.rels><?xml version="1.0" encoding="UTF-8" standalone="yes"?>
<Relationships xmlns="http://schemas.openxmlformats.org/package/2006/relationships"><Relationship Id="rId3" Type="http://schemas.openxmlformats.org/officeDocument/2006/relationships/oleObject" Target="file:////C:\Users\magarcia\Documents\calculos\Seguridad%20Social\pensi&#243;n\Relacion_Aportacion_pension_TIR%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1" Type="http://schemas.openxmlformats.org/officeDocument/2006/relationships/oleObject" Target="file:////Volumes\NO%20NAME\calculos\Seguridad%20Social\pensio&#769;n\2015-2050_proyecciones_2018.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Volumes\MAGD%20BACKUP\calculos\Seguridad%20Social\pensio&#769;n\Serie%20esperanza_vida%201910-2016.xlsx" TargetMode="External"/><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3" Type="http://schemas.openxmlformats.org/officeDocument/2006/relationships/oleObject" Target="file:////Volumes\NO%20NAME\calculos\Seguridad%20Social\pensio&#769;n\2015-2050_proyecciones_201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oleObject" Target="file:////E:\calculos\Seguridad%20Social\pensi&#243;n\1995-2060%20pensiones.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oleObject" Target="file://///Users/miguelangelgarciadiaz/Documents/documentos%20trabajo%20MAGD/calculos/Seguridad%20Social/resumen%20IyG/Serie%20ingresos%20y%20gastos%20Seg%20Social%202000%20y%20s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99EFFS011\DATOS\PRIVADO\USUARIOS\99YU1893\cuentas%20agregado%20sistema\causas%20deficit%20sistema.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6.xml.rels><?xml version="1.0" encoding="UTF-8" standalone="yes"?>
<Relationships xmlns="http://schemas.openxmlformats.org/package/2006/relationships"><Relationship Id="rId1" Type="http://schemas.openxmlformats.org/officeDocument/2006/relationships/oleObject" Target="file:////Users\miguelangelgarciadiaz\Documents\documentos%20trabajo%20MAGD\calculos\Seguridad%20Social\cuentas%20agregado%20sistema\deficit%202016%20por%20regimen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garcia\Documents\calculos\Seguridad%20Social\resumen%20IyG\Serie%20ingresos%20y%20gastos%20Seg%20Social%202000%20y%20ss.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105654177062"/>
          <c:y val="4.7735564955211598E-2"/>
          <c:w val="0.81085879765001001"/>
          <c:h val="0.78115179929249001"/>
        </c:manualLayout>
      </c:layout>
      <c:barChart>
        <c:barDir val="col"/>
        <c:grouping val="clustered"/>
        <c:varyColors val="0"/>
        <c:ser>
          <c:idx val="0"/>
          <c:order val="0"/>
          <c:tx>
            <c:strRef>
              <c:f>'total pensiones'!$O$97</c:f>
              <c:strCache>
                <c:ptCount val="1"/>
                <c:pt idx="0">
                  <c:v>GP real mill euros 2017 (eje izdo)</c:v>
                </c:pt>
              </c:strCache>
            </c:strRef>
          </c:tx>
          <c:spPr>
            <a:solidFill>
              <a:schemeClr val="bg1">
                <a:lumMod val="85000"/>
              </a:schemeClr>
            </a:solidFill>
          </c:spPr>
          <c:invertIfNegative val="0"/>
          <c:trendline>
            <c:trendlineType val="linear"/>
            <c:dispRSqr val="0"/>
            <c:dispEq val="0"/>
          </c:trendline>
          <c:cat>
            <c:numRef>
              <c:f>'total pensiones'!$D$5:$D$29</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'total pensiones'!$M$92:$M$116</c:f>
              <c:numCache>
                <c:formatCode>0.0</c:formatCode>
                <c:ptCount val="25"/>
                <c:pt idx="0">
                  <c:v>66051.102014064367</c:v>
                </c:pt>
                <c:pt idx="1">
                  <c:v>68174.385299892572</c:v>
                </c:pt>
                <c:pt idx="2">
                  <c:v>70033.750942974468</c:v>
                </c:pt>
                <c:pt idx="3">
                  <c:v>72850.284284000809</c:v>
                </c:pt>
                <c:pt idx="4">
                  <c:v>74952.623367871405</c:v>
                </c:pt>
                <c:pt idx="5">
                  <c:v>76865.768973609724</c:v>
                </c:pt>
                <c:pt idx="6">
                  <c:v>78667.841268521195</c:v>
                </c:pt>
                <c:pt idx="7">
                  <c:v>80073.923350082245</c:v>
                </c:pt>
                <c:pt idx="8">
                  <c:v>80961.380555623604</c:v>
                </c:pt>
                <c:pt idx="9">
                  <c:v>83229.821616922534</c:v>
                </c:pt>
                <c:pt idx="10">
                  <c:v>84354.554764343353</c:v>
                </c:pt>
                <c:pt idx="11">
                  <c:v>86753.190620987545</c:v>
                </c:pt>
                <c:pt idx="12">
                  <c:v>88802.159826653486</c:v>
                </c:pt>
                <c:pt idx="13">
                  <c:v>90913.762962637935</c:v>
                </c:pt>
                <c:pt idx="14">
                  <c:v>94482.043647662751</c:v>
                </c:pt>
                <c:pt idx="15">
                  <c:v>98051.924343690072</c:v>
                </c:pt>
                <c:pt idx="16">
                  <c:v>104061.95848731761</c:v>
                </c:pt>
                <c:pt idx="17">
                  <c:v>109874.64757817661</c:v>
                </c:pt>
                <c:pt idx="18">
                  <c:v>113950.1415333456</c:v>
                </c:pt>
                <c:pt idx="19">
                  <c:v>118852.99707614791</c:v>
                </c:pt>
                <c:pt idx="20">
                  <c:v>125043.7911685508</c:v>
                </c:pt>
                <c:pt idx="21">
                  <c:v>129259.3314762005</c:v>
                </c:pt>
                <c:pt idx="22">
                  <c:v>132662.810292768</c:v>
                </c:pt>
                <c:pt idx="23">
                  <c:v>136347.64214400001</c:v>
                </c:pt>
                <c:pt idx="24">
                  <c:v>139282.69</c:v>
                </c:pt>
              </c:numCache>
            </c:numRef>
          </c:val>
          <c:extLst>
            <c:ext xmlns:c16="http://schemas.microsoft.com/office/drawing/2014/chart" uri="{C3380CC4-5D6E-409C-BE32-E72D297353CC}">
              <c16:uniqueId val="{00000001-95C1-4360-8F05-8E04F599E5FB}"/>
            </c:ext>
          </c:extLst>
        </c:ser>
        <c:dLbls>
          <c:showLegendKey val="0"/>
          <c:showVal val="0"/>
          <c:showCatName val="0"/>
          <c:showSerName val="0"/>
          <c:showPercent val="0"/>
          <c:showBubbleSize val="0"/>
        </c:dLbls>
        <c:gapWidth val="150"/>
        <c:axId val="2052678168"/>
        <c:axId val="2052681624"/>
      </c:barChart>
      <c:lineChart>
        <c:grouping val="standard"/>
        <c:varyColors val="0"/>
        <c:ser>
          <c:idx val="1"/>
          <c:order val="1"/>
          <c:tx>
            <c:strRef>
              <c:f>'total pensiones'!$O$98</c:f>
              <c:strCache>
                <c:ptCount val="1"/>
                <c:pt idx="0">
                  <c:v>GP/PIB (eje drcho)</c:v>
                </c:pt>
              </c:strCache>
            </c:strRef>
          </c:tx>
          <c:spPr>
            <a:ln w="28575">
              <a:solidFill>
                <a:schemeClr val="accent3">
                  <a:lumMod val="75000"/>
                </a:schemeClr>
              </a:solidFill>
            </a:ln>
          </c:spPr>
          <c:marker>
            <c:symbol val="none"/>
          </c:marker>
          <c:dLbls>
            <c:dLbl>
              <c:idx val="15"/>
              <c:layout>
                <c:manualLayout>
                  <c:x val="-6.5359465911950701E-2"/>
                  <c:y val="-4.9766726632742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C1-4360-8F05-8E04F599E5FB}"/>
                </c:ext>
              </c:extLst>
            </c:dLbl>
            <c:dLbl>
              <c:idx val="24"/>
              <c:layout>
                <c:manualLayout>
                  <c:x val="-6.1002168184487303E-2"/>
                  <c:y val="-6.2208408290927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1-4360-8F05-8E04F599E5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'total pensiones'!$D$5:$D$29</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'total pensiones'!$M$33:$M$57</c:f>
              <c:numCache>
                <c:formatCode>#,##0.0</c:formatCode>
                <c:ptCount val="25"/>
                <c:pt idx="0">
                  <c:v>9.7369323677212005</c:v>
                </c:pt>
                <c:pt idx="1">
                  <c:v>9.8179048262731072</c:v>
                </c:pt>
                <c:pt idx="2">
                  <c:v>9.5564087081768516</c:v>
                </c:pt>
                <c:pt idx="3">
                  <c:v>9.6901242972859407</c:v>
                </c:pt>
                <c:pt idx="4">
                  <c:v>9.6232891186992653</c:v>
                </c:pt>
                <c:pt idx="5">
                  <c:v>9.4714062937388892</c:v>
                </c:pt>
                <c:pt idx="6">
                  <c:v>9.2881831805533057</c:v>
                </c:pt>
                <c:pt idx="7">
                  <c:v>8.9943960794387827</c:v>
                </c:pt>
                <c:pt idx="8">
                  <c:v>8.7576717192232056</c:v>
                </c:pt>
                <c:pt idx="9">
                  <c:v>8.7606994907165188</c:v>
                </c:pt>
                <c:pt idx="10">
                  <c:v>8.6148303861242201</c:v>
                </c:pt>
                <c:pt idx="11">
                  <c:v>8.5984769334354905</c:v>
                </c:pt>
                <c:pt idx="12">
                  <c:v>8.4979012772871556</c:v>
                </c:pt>
                <c:pt idx="13">
                  <c:v>8.3643695174677095</c:v>
                </c:pt>
                <c:pt idx="14">
                  <c:v>8.3873836864491071</c:v>
                </c:pt>
                <c:pt idx="15">
                  <c:v>8.6102873391763346</c:v>
                </c:pt>
                <c:pt idx="16">
                  <c:v>9.4755447928424896</c:v>
                </c:pt>
                <c:pt idx="17">
                  <c:v>10.00341748133291</c:v>
                </c:pt>
                <c:pt idx="18">
                  <c:v>10.47654690292438</c:v>
                </c:pt>
                <c:pt idx="19">
                  <c:v>11.25004472194491</c:v>
                </c:pt>
                <c:pt idx="20">
                  <c:v>12.035026139929061</c:v>
                </c:pt>
                <c:pt idx="21">
                  <c:v>12.25779468501281</c:v>
                </c:pt>
                <c:pt idx="22">
                  <c:v>12.14967824014489</c:v>
                </c:pt>
                <c:pt idx="23">
                  <c:v>12.093237146877749</c:v>
                </c:pt>
                <c:pt idx="24">
                  <c:v>11.96934247229866</c:v>
                </c:pt>
              </c:numCache>
            </c:numRef>
          </c:val>
          <c:smooth val="0"/>
          <c:extLst>
            <c:ext xmlns:c16="http://schemas.microsoft.com/office/drawing/2014/chart" uri="{C3380CC4-5D6E-409C-BE32-E72D297353CC}">
              <c16:uniqueId val="{00000004-95C1-4360-8F05-8E04F599E5FB}"/>
            </c:ext>
          </c:extLst>
        </c:ser>
        <c:dLbls>
          <c:showLegendKey val="0"/>
          <c:showVal val="0"/>
          <c:showCatName val="0"/>
          <c:showSerName val="0"/>
          <c:showPercent val="0"/>
          <c:showBubbleSize val="0"/>
        </c:dLbls>
        <c:marker val="1"/>
        <c:smooth val="0"/>
        <c:axId val="2052687624"/>
        <c:axId val="2052684648"/>
      </c:lineChart>
      <c:catAx>
        <c:axId val="2052678168"/>
        <c:scaling>
          <c:orientation val="minMax"/>
        </c:scaling>
        <c:delete val="0"/>
        <c:axPos val="b"/>
        <c:numFmt formatCode="General" sourceLinked="0"/>
        <c:majorTickMark val="out"/>
        <c:minorTickMark val="none"/>
        <c:tickLblPos val="nextTo"/>
        <c:txPr>
          <a:bodyPr rot="-5400000" vert="horz"/>
          <a:lstStyle/>
          <a:p>
            <a:pPr>
              <a:defRPr sz="900"/>
            </a:pPr>
            <a:endParaRPr lang="es-ES"/>
          </a:p>
        </c:txPr>
        <c:crossAx val="2052681624"/>
        <c:crosses val="autoZero"/>
        <c:auto val="1"/>
        <c:lblAlgn val="ctr"/>
        <c:lblOffset val="100"/>
        <c:noMultiLvlLbl val="0"/>
      </c:catAx>
      <c:valAx>
        <c:axId val="2052681624"/>
        <c:scaling>
          <c:orientation val="minMax"/>
        </c:scaling>
        <c:delete val="0"/>
        <c:axPos val="l"/>
        <c:numFmt formatCode="#,##0" sourceLinked="0"/>
        <c:majorTickMark val="out"/>
        <c:minorTickMark val="none"/>
        <c:tickLblPos val="nextTo"/>
        <c:txPr>
          <a:bodyPr/>
          <a:lstStyle/>
          <a:p>
            <a:pPr>
              <a:defRPr sz="800"/>
            </a:pPr>
            <a:endParaRPr lang="es-ES"/>
          </a:p>
        </c:txPr>
        <c:crossAx val="2052678168"/>
        <c:crosses val="autoZero"/>
        <c:crossBetween val="between"/>
      </c:valAx>
      <c:valAx>
        <c:axId val="2052684648"/>
        <c:scaling>
          <c:orientation val="minMax"/>
        </c:scaling>
        <c:delete val="0"/>
        <c:axPos val="r"/>
        <c:numFmt formatCode="#,##0" sourceLinked="0"/>
        <c:majorTickMark val="out"/>
        <c:minorTickMark val="none"/>
        <c:tickLblPos val="nextTo"/>
        <c:crossAx val="2052687624"/>
        <c:crosses val="max"/>
        <c:crossBetween val="between"/>
      </c:valAx>
      <c:catAx>
        <c:axId val="2052687624"/>
        <c:scaling>
          <c:orientation val="minMax"/>
        </c:scaling>
        <c:delete val="1"/>
        <c:axPos val="b"/>
        <c:numFmt formatCode="General" sourceLinked="1"/>
        <c:majorTickMark val="out"/>
        <c:minorTickMark val="none"/>
        <c:tickLblPos val="nextTo"/>
        <c:crossAx val="2052684648"/>
        <c:crosses val="autoZero"/>
        <c:auto val="1"/>
        <c:lblAlgn val="ctr"/>
        <c:lblOffset val="100"/>
        <c:noMultiLvlLbl val="0"/>
      </c:catAx>
    </c:plotArea>
    <c:legend>
      <c:legendPos val="r"/>
      <c:layout>
        <c:manualLayout>
          <c:xMode val="edge"/>
          <c:yMode val="edge"/>
          <c:x val="0.12776986468875101"/>
          <c:y val="1.9696716865532201E-2"/>
          <c:w val="0.54787039893177003"/>
          <c:h val="0.20244042349882299"/>
        </c:manualLayout>
      </c:layout>
      <c:overlay val="0"/>
      <c:spPr>
        <a:ln>
          <a:solidFill>
            <a:schemeClr val="accent1"/>
          </a:solidFill>
        </a:ln>
      </c:spPr>
      <c:txPr>
        <a:bodyPr/>
        <a:lstStyle/>
        <a:p>
          <a:pPr>
            <a:defRPr sz="800"/>
          </a:pPr>
          <a:endParaRPr lang="es-ES"/>
        </a:p>
      </c:txPr>
    </c:legend>
    <c:plotVisOnly val="1"/>
    <c:dispBlanksAs val="gap"/>
    <c:showDLblsOverMax val="0"/>
  </c:chart>
  <c:txPr>
    <a:bodyPr/>
    <a:lstStyle/>
    <a:p>
      <a:pPr>
        <a:defRPr>
          <a:latin typeface="+mn-lt"/>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s-ES" b="0"/>
              <a:t>ECV. Población por debajo de umbral de pobreza relativa con alquiler imputado</a:t>
            </a:r>
          </a:p>
          <a:p>
            <a:pPr>
              <a:defRPr b="0"/>
            </a:pPr>
            <a:r>
              <a:rPr lang="es-ES" b="0"/>
              <a:t> (en %)</a:t>
            </a:r>
          </a:p>
        </c:rich>
      </c:tx>
      <c:overlay val="1"/>
    </c:title>
    <c:autoTitleDeleted val="0"/>
    <c:plotArea>
      <c:layout>
        <c:manualLayout>
          <c:layoutTarget val="inner"/>
          <c:xMode val="edge"/>
          <c:yMode val="edge"/>
          <c:x val="0.10730796150481201"/>
          <c:y val="0.125474628171479"/>
          <c:w val="0.83613604549431297"/>
          <c:h val="0.73887719447982703"/>
        </c:manualLayout>
      </c:layout>
      <c:lineChart>
        <c:grouping val="standard"/>
        <c:varyColors val="0"/>
        <c:ser>
          <c:idx val="0"/>
          <c:order val="0"/>
          <c:tx>
            <c:strRef>
              <c:f>umbral_pobreza!$O$4</c:f>
              <c:strCache>
                <c:ptCount val="1"/>
                <c:pt idx="0">
                  <c:v>total</c:v>
                </c:pt>
              </c:strCache>
            </c:strRef>
          </c:tx>
          <c:spPr>
            <a:ln w="28575">
              <a:solidFill>
                <a:schemeClr val="accent3">
                  <a:lumMod val="50000"/>
                </a:schemeClr>
              </a:solidFill>
            </a:ln>
          </c:spPr>
          <c:marker>
            <c:symbol val="none"/>
          </c:marker>
          <c:dLbls>
            <c:dLbl>
              <c:idx val="5"/>
              <c:layout>
                <c:manualLayout>
                  <c:x val="-2.2222222222222199E-2"/>
                  <c:y val="-7.8703703703703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E5-45AF-9ADD-B996405D2E75}"/>
                </c:ext>
              </c:extLst>
            </c:dLbl>
            <c:dLbl>
              <c:idx val="10"/>
              <c:layout>
                <c:manualLayout>
                  <c:x val="-1.6462841015992501E-2"/>
                  <c:y val="-4.9717514124293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04-413D-B606-3E38BA1EBB78}"/>
                </c:ext>
              </c:extLst>
            </c:dLbl>
            <c:dLbl>
              <c:idx val="13"/>
              <c:layout>
                <c:manualLayout>
                  <c:x val="-3.7664775980589302E-2"/>
                  <c:y val="-5.203251144271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5-45AF-9ADD-B996405D2E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umbral_pobreza!$B$15:$B$28</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umbral_pobreza!$O$15:$O$28</c:f>
              <c:numCache>
                <c:formatCode>0.0%</c:formatCode>
                <c:ptCount val="14"/>
                <c:pt idx="0">
                  <c:v>0.153</c:v>
                </c:pt>
                <c:pt idx="1">
                  <c:v>0.154</c:v>
                </c:pt>
                <c:pt idx="2">
                  <c:v>0.14899999999999999</c:v>
                </c:pt>
                <c:pt idx="3">
                  <c:v>0.14899999999999999</c:v>
                </c:pt>
                <c:pt idx="4">
                  <c:v>0.17100000000000001</c:v>
                </c:pt>
                <c:pt idx="5">
                  <c:v>0.17299999999999999</c:v>
                </c:pt>
                <c:pt idx="6">
                  <c:v>0.17599999999999999</c:v>
                </c:pt>
                <c:pt idx="7">
                  <c:v>0.17799999999999999</c:v>
                </c:pt>
                <c:pt idx="8">
                  <c:v>0.19</c:v>
                </c:pt>
                <c:pt idx="9">
                  <c:v>0.187</c:v>
                </c:pt>
                <c:pt idx="10">
                  <c:v>0.19900000000000001</c:v>
                </c:pt>
                <c:pt idx="11">
                  <c:v>0.19500000000000001</c:v>
                </c:pt>
                <c:pt idx="12">
                  <c:v>0.19800000000000001</c:v>
                </c:pt>
                <c:pt idx="13">
                  <c:v>0.19700000000000001</c:v>
                </c:pt>
              </c:numCache>
            </c:numRef>
          </c:val>
          <c:smooth val="0"/>
          <c:extLst>
            <c:ext xmlns:c16="http://schemas.microsoft.com/office/drawing/2014/chart" uri="{C3380CC4-5D6E-409C-BE32-E72D297353CC}">
              <c16:uniqueId val="{00000000-83E5-45AF-9ADD-B996405D2E75}"/>
            </c:ext>
          </c:extLst>
        </c:ser>
        <c:ser>
          <c:idx val="1"/>
          <c:order val="1"/>
          <c:tx>
            <c:strRef>
              <c:f>umbral_pobreza!$R$4</c:f>
              <c:strCache>
                <c:ptCount val="1"/>
                <c:pt idx="0">
                  <c:v>&gt; de 65 años</c:v>
                </c:pt>
              </c:strCache>
              <c:extLst xmlns:c15="http://schemas.microsoft.com/office/drawing/2012/chart"/>
            </c:strRef>
          </c:tx>
          <c:spPr>
            <a:ln w="31750">
              <a:solidFill>
                <a:schemeClr val="bg1">
                  <a:lumMod val="65000"/>
                </a:schemeClr>
              </a:solidFill>
            </a:ln>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04-413D-B606-3E38BA1EBB7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BA-4F5B-B546-2BB8083E1F0D}"/>
                </c:ext>
              </c:extLst>
            </c:dLbl>
            <c:dLbl>
              <c:idx val="5"/>
              <c:layout>
                <c:manualLayout>
                  <c:x val="-3.3333333333333298E-2"/>
                  <c:y val="7.87037037037037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83E5-45AF-9ADD-B996405D2E75}"/>
                </c:ext>
              </c:extLst>
            </c:dLbl>
            <c:dLbl>
              <c:idx val="10"/>
              <c:layout>
                <c:manualLayout>
                  <c:x val="-2.8222013170272699E-2"/>
                  <c:y val="3.6158192090395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04-413D-B606-3E38BA1EBB78}"/>
                </c:ext>
              </c:extLst>
            </c:dLbl>
            <c:dLbl>
              <c:idx val="13"/>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83E5-45AF-9ADD-B996405D2E75}"/>
                </c:ext>
              </c:extLst>
            </c:dLbl>
            <c:spPr>
              <a:noFill/>
              <a:ln>
                <a:noFill/>
              </a:ln>
              <a:effectLst/>
            </c:sp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a:solidFill>
                        <a:srgbClr val="C00000"/>
                      </a:solidFill>
                    </a:ln>
                  </c:spPr>
                </c15:leaderLines>
              </c:ext>
            </c:extLst>
          </c:dLbls>
          <c:cat>
            <c:numRef>
              <c:f>umbral_pobreza!$B$15:$B$28</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extLst xmlns:c15="http://schemas.microsoft.com/office/drawing/2012/chart"/>
            </c:numRef>
          </c:cat>
          <c:val>
            <c:numRef>
              <c:f>umbral_pobreza!$R$15:$R$28</c:f>
              <c:numCache>
                <c:formatCode>0.0%</c:formatCode>
                <c:ptCount val="14"/>
                <c:pt idx="0">
                  <c:v>0.157</c:v>
                </c:pt>
                <c:pt idx="1">
                  <c:v>0.16900000000000001</c:v>
                </c:pt>
                <c:pt idx="2">
                  <c:v>0.16800000000000001</c:v>
                </c:pt>
                <c:pt idx="3">
                  <c:v>0.156</c:v>
                </c:pt>
                <c:pt idx="4">
                  <c:v>0.12</c:v>
                </c:pt>
                <c:pt idx="5">
                  <c:v>0.11600000000000001</c:v>
                </c:pt>
                <c:pt idx="6">
                  <c:v>0.10299999999999999</c:v>
                </c:pt>
                <c:pt idx="7">
                  <c:v>9.6000000000000002E-2</c:v>
                </c:pt>
                <c:pt idx="8">
                  <c:v>7.4999999999999997E-2</c:v>
                </c:pt>
                <c:pt idx="9">
                  <c:v>6.8000000000000005E-2</c:v>
                </c:pt>
                <c:pt idx="10">
                  <c:v>5.8999999999999997E-2</c:v>
                </c:pt>
                <c:pt idx="11">
                  <c:v>6.3E-2</c:v>
                </c:pt>
                <c:pt idx="12">
                  <c:v>6.3E-2</c:v>
                </c:pt>
                <c:pt idx="13">
                  <c:v>8.8999999999999996E-2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83E5-45AF-9ADD-B996405D2E75}"/>
            </c:ext>
          </c:extLst>
        </c:ser>
        <c:dLbls>
          <c:showLegendKey val="0"/>
          <c:showVal val="0"/>
          <c:showCatName val="0"/>
          <c:showSerName val="0"/>
          <c:showPercent val="0"/>
          <c:showBubbleSize val="0"/>
        </c:dLbls>
        <c:smooth val="0"/>
        <c:axId val="2049988056"/>
        <c:axId val="2049984552"/>
        <c:extLst/>
      </c:lineChart>
      <c:catAx>
        <c:axId val="2049988056"/>
        <c:scaling>
          <c:orientation val="minMax"/>
        </c:scaling>
        <c:delete val="0"/>
        <c:axPos val="b"/>
        <c:numFmt formatCode="General" sourceLinked="1"/>
        <c:majorTickMark val="out"/>
        <c:minorTickMark val="none"/>
        <c:tickLblPos val="nextTo"/>
        <c:txPr>
          <a:bodyPr rot="-5400000" vert="horz"/>
          <a:lstStyle/>
          <a:p>
            <a:pPr>
              <a:defRPr/>
            </a:pPr>
            <a:endParaRPr lang="es-ES"/>
          </a:p>
        </c:txPr>
        <c:crossAx val="2049984552"/>
        <c:crosses val="autoZero"/>
        <c:auto val="1"/>
        <c:lblAlgn val="ctr"/>
        <c:lblOffset val="100"/>
        <c:noMultiLvlLbl val="0"/>
      </c:catAx>
      <c:valAx>
        <c:axId val="2049984552"/>
        <c:scaling>
          <c:orientation val="minMax"/>
        </c:scaling>
        <c:delete val="0"/>
        <c:axPos val="l"/>
        <c:numFmt formatCode="0%" sourceLinked="0"/>
        <c:majorTickMark val="out"/>
        <c:minorTickMark val="none"/>
        <c:tickLblPos val="nextTo"/>
        <c:crossAx val="2049988056"/>
        <c:crosses val="autoZero"/>
        <c:crossBetween val="between"/>
      </c:valAx>
    </c:plotArea>
    <c:legend>
      <c:legendPos val="r"/>
      <c:layout>
        <c:manualLayout>
          <c:xMode val="edge"/>
          <c:yMode val="edge"/>
          <c:x val="0.17399956255468099"/>
          <c:y val="0.68480132691746898"/>
          <c:w val="0.226000437445319"/>
          <c:h val="0.1674343832021"/>
        </c:manualLayout>
      </c:layout>
      <c:overlay val="0"/>
    </c:legend>
    <c:plotVisOnly val="1"/>
    <c:dispBlanksAs val="gap"/>
    <c:showDLblsOverMax val="0"/>
  </c:chart>
  <c:txPr>
    <a:bodyPr/>
    <a:lstStyle/>
    <a:p>
      <a:pPr>
        <a:defRPr sz="90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ES" sz="1200"/>
              <a:t>Pensión mínima sobre SMI neto (en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9.4539807524059494E-2"/>
          <c:y val="0.13004629629629599"/>
          <c:w val="0.874904636920385"/>
          <c:h val="0.71507764654418204"/>
        </c:manualLayout>
      </c:layout>
      <c:lineChart>
        <c:grouping val="standard"/>
        <c:varyColors val="0"/>
        <c:ser>
          <c:idx val="0"/>
          <c:order val="0"/>
          <c:tx>
            <c:strRef>
              <c:f>Mínimos!$S$170</c:f>
              <c:strCache>
                <c:ptCount val="1"/>
                <c:pt idx="0">
                  <c:v>jub con conyuge</c:v>
                </c:pt>
              </c:strCache>
            </c:strRef>
          </c:tx>
          <c:spPr>
            <a:ln w="28575" cap="rnd">
              <a:solidFill>
                <a:schemeClr val="bg1">
                  <a:lumMod val="65000"/>
                </a:schemeClr>
              </a:solidFill>
              <a:round/>
            </a:ln>
            <a:effectLst/>
          </c:spPr>
          <c:marker>
            <c:symbol val="none"/>
          </c:marker>
          <c:cat>
            <c:strRef>
              <c:f>Mínimos!$J$129:$J$157</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Mínimos!$M$129:$M$157</c:f>
              <c:numCache>
                <c:formatCode>_-* #,##0.00\ _€_-;\-* #,##0.00\ _€_-;_-* "-"??\ _€_-;_-@</c:formatCode>
                <c:ptCount val="29"/>
                <c:pt idx="0">
                  <c:v>100.37501309134861</c:v>
                </c:pt>
                <c:pt idx="1">
                  <c:v>100.5842852093877</c:v>
                </c:pt>
                <c:pt idx="2">
                  <c:v>100.5864014565108</c:v>
                </c:pt>
                <c:pt idx="3">
                  <c:v>101.6631989892243</c:v>
                </c:pt>
                <c:pt idx="4">
                  <c:v>101.68570320696929</c:v>
                </c:pt>
                <c:pt idx="5">
                  <c:v>102.5570284007354</c:v>
                </c:pt>
                <c:pt idx="6">
                  <c:v>103.40872120239</c:v>
                </c:pt>
                <c:pt idx="7">
                  <c:v>103.3626520268638</c:v>
                </c:pt>
                <c:pt idx="8">
                  <c:v>103.35931911538481</c:v>
                </c:pt>
                <c:pt idx="9">
                  <c:v>103.3587633247371</c:v>
                </c:pt>
                <c:pt idx="10">
                  <c:v>106.7364869556389</c:v>
                </c:pt>
                <c:pt idx="11">
                  <c:v>109.6431749717724</c:v>
                </c:pt>
                <c:pt idx="12">
                  <c:v>111.6656198693955</c:v>
                </c:pt>
                <c:pt idx="13">
                  <c:v>112.55287236170911</c:v>
                </c:pt>
                <c:pt idx="14">
                  <c:v>107.045994401635</c:v>
                </c:pt>
                <c:pt idx="15">
                  <c:v>110.5709638038859</c:v>
                </c:pt>
                <c:pt idx="16">
                  <c:v>112.3416835972792</c:v>
                </c:pt>
                <c:pt idx="17">
                  <c:v>115.751929994167</c:v>
                </c:pt>
                <c:pt idx="18">
                  <c:v>117.69709912795869</c:v>
                </c:pt>
                <c:pt idx="19">
                  <c:v>119.133913781538</c:v>
                </c:pt>
                <c:pt idx="20">
                  <c:v>123.86073541342149</c:v>
                </c:pt>
                <c:pt idx="21">
                  <c:v>125.85922645520979</c:v>
                </c:pt>
                <c:pt idx="22">
                  <c:v>127.12447793809289</c:v>
                </c:pt>
                <c:pt idx="23">
                  <c:v>128.8879324474336</c:v>
                </c:pt>
                <c:pt idx="24">
                  <c:v>129.2188810478892</c:v>
                </c:pt>
                <c:pt idx="25">
                  <c:v>128.89069545494431</c:v>
                </c:pt>
                <c:pt idx="26">
                  <c:v>127.918293962074</c:v>
                </c:pt>
                <c:pt idx="27">
                  <c:v>118.7416568251283</c:v>
                </c:pt>
                <c:pt idx="28">
                  <c:v>117.60054934168301</c:v>
                </c:pt>
              </c:numCache>
            </c:numRef>
          </c:val>
          <c:smooth val="0"/>
          <c:extLst>
            <c:ext xmlns:c16="http://schemas.microsoft.com/office/drawing/2014/chart" uri="{C3380CC4-5D6E-409C-BE32-E72D297353CC}">
              <c16:uniqueId val="{00000000-2994-F94F-9374-8472B4D184BD}"/>
            </c:ext>
          </c:extLst>
        </c:ser>
        <c:ser>
          <c:idx val="1"/>
          <c:order val="1"/>
          <c:tx>
            <c:strRef>
              <c:f>Mínimos!$S$171</c:f>
              <c:strCache>
                <c:ptCount val="1"/>
                <c:pt idx="0">
                  <c:v>viudedad y jub sin conyuge</c:v>
                </c:pt>
              </c:strCache>
            </c:strRef>
          </c:tx>
          <c:spPr>
            <a:ln w="31750" cap="rnd">
              <a:solidFill>
                <a:schemeClr val="tx1"/>
              </a:solidFill>
              <a:round/>
            </a:ln>
            <a:effectLst/>
          </c:spPr>
          <c:marker>
            <c:symbol val="none"/>
          </c:marker>
          <c:val>
            <c:numRef>
              <c:f>Mínimos!$AA$119:$AA$147</c:f>
              <c:numCache>
                <c:formatCode>#,##0.0</c:formatCode>
                <c:ptCount val="29"/>
                <c:pt idx="0">
                  <c:v>78.74559631586763</c:v>
                </c:pt>
                <c:pt idx="1">
                  <c:v>81.975390338113073</c:v>
                </c:pt>
                <c:pt idx="2">
                  <c:v>85.485161252930553</c:v>
                </c:pt>
                <c:pt idx="3">
                  <c:v>86.402316808068946</c:v>
                </c:pt>
                <c:pt idx="4">
                  <c:v>86.418744299681578</c:v>
                </c:pt>
                <c:pt idx="5">
                  <c:v>87.161552865321084</c:v>
                </c:pt>
                <c:pt idx="6">
                  <c:v>87.890011411638412</c:v>
                </c:pt>
                <c:pt idx="7">
                  <c:v>87.85144403337425</c:v>
                </c:pt>
                <c:pt idx="8">
                  <c:v>87.853851868800845</c:v>
                </c:pt>
                <c:pt idx="9">
                  <c:v>87.851614506895999</c:v>
                </c:pt>
                <c:pt idx="10">
                  <c:v>90.631247637547972</c:v>
                </c:pt>
                <c:pt idx="11">
                  <c:v>92.472551709066479</c:v>
                </c:pt>
                <c:pt idx="12">
                  <c:v>93.088892285647447</c:v>
                </c:pt>
                <c:pt idx="13">
                  <c:v>94.8334542802789</c:v>
                </c:pt>
                <c:pt idx="14">
                  <c:v>90.900546565072901</c:v>
                </c:pt>
                <c:pt idx="15">
                  <c:v>92.572298040586389</c:v>
                </c:pt>
                <c:pt idx="16">
                  <c:v>92.730699274518003</c:v>
                </c:pt>
                <c:pt idx="17">
                  <c:v>94.201193973653673</c:v>
                </c:pt>
                <c:pt idx="18">
                  <c:v>94.434952838583072</c:v>
                </c:pt>
                <c:pt idx="19">
                  <c:v>96.093953208208404</c:v>
                </c:pt>
                <c:pt idx="20">
                  <c:v>100.3902557380223</c:v>
                </c:pt>
                <c:pt idx="21">
                  <c:v>102.0025767845332</c:v>
                </c:pt>
                <c:pt idx="22">
                  <c:v>103.0347556258325</c:v>
                </c:pt>
                <c:pt idx="23">
                  <c:v>104.4639257338103</c:v>
                </c:pt>
                <c:pt idx="24">
                  <c:v>104.7286846141748</c:v>
                </c:pt>
                <c:pt idx="25">
                  <c:v>104.4592492861951</c:v>
                </c:pt>
                <c:pt idx="26">
                  <c:v>103.66776250385431</c:v>
                </c:pt>
                <c:pt idx="27">
                  <c:v>96.230816545374026</c:v>
                </c:pt>
                <c:pt idx="28">
                  <c:v>95.306038267606425</c:v>
                </c:pt>
              </c:numCache>
            </c:numRef>
          </c:val>
          <c:smooth val="0"/>
          <c:extLst>
            <c:ext xmlns:c16="http://schemas.microsoft.com/office/drawing/2014/chart" uri="{C3380CC4-5D6E-409C-BE32-E72D297353CC}">
              <c16:uniqueId val="{00000001-2994-F94F-9374-8472B4D184BD}"/>
            </c:ext>
          </c:extLst>
        </c:ser>
        <c:dLbls>
          <c:showLegendKey val="0"/>
          <c:showVal val="0"/>
          <c:showCatName val="0"/>
          <c:showSerName val="0"/>
          <c:showPercent val="0"/>
          <c:showBubbleSize val="0"/>
        </c:dLbls>
        <c:smooth val="0"/>
        <c:axId val="2053367464"/>
        <c:axId val="2053370904"/>
      </c:lineChart>
      <c:catAx>
        <c:axId val="205336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53370904"/>
        <c:crosses val="autoZero"/>
        <c:auto val="1"/>
        <c:lblAlgn val="ctr"/>
        <c:lblOffset val="100"/>
        <c:noMultiLvlLbl val="0"/>
      </c:catAx>
      <c:valAx>
        <c:axId val="20533709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53367464"/>
        <c:crosses val="autoZero"/>
        <c:crossBetween val="between"/>
      </c:valAx>
      <c:spPr>
        <a:noFill/>
        <a:ln>
          <a:noFill/>
        </a:ln>
        <a:effectLst/>
      </c:spPr>
    </c:plotArea>
    <c:legend>
      <c:legendPos val="b"/>
      <c:layout>
        <c:manualLayout>
          <c:xMode val="edge"/>
          <c:yMode val="edge"/>
          <c:x val="0.18908180227471599"/>
          <c:y val="0.66261519393409196"/>
          <c:w val="0.68850284339457601"/>
          <c:h val="7.81255468066491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Gasto público pensiones sobre PIB 2016 (en %)</a:t>
            </a:r>
          </a:p>
        </c:rich>
      </c:tx>
      <c:overlay val="1"/>
    </c:title>
    <c:autoTitleDeleted val="0"/>
    <c:plotArea>
      <c:layout/>
      <c:barChart>
        <c:barDir val="col"/>
        <c:grouping val="clustered"/>
        <c:varyColors val="0"/>
        <c:ser>
          <c:idx val="0"/>
          <c:order val="0"/>
          <c:spPr>
            <a:solidFill>
              <a:schemeClr val="accent3">
                <a:lumMod val="75000"/>
              </a:schemeClr>
            </a:solidFill>
            <a:ln>
              <a:noFill/>
            </a:ln>
          </c:spPr>
          <c:invertIfNegative val="0"/>
          <c:dPt>
            <c:idx val="6"/>
            <c:invertIfNegative val="0"/>
            <c:bubble3D val="0"/>
            <c:spPr>
              <a:solidFill>
                <a:schemeClr val="tx1"/>
              </a:solidFill>
              <a:ln>
                <a:noFill/>
              </a:ln>
            </c:spPr>
            <c:extLst>
              <c:ext xmlns:c16="http://schemas.microsoft.com/office/drawing/2014/chart" uri="{C3380CC4-5D6E-409C-BE32-E72D297353CC}">
                <c16:uniqueId val="{00000001-1F0E-C84F-B2C2-E89394E773ED}"/>
              </c:ext>
            </c:extLst>
          </c:dPt>
          <c:dPt>
            <c:idx val="7"/>
            <c:invertIfNegative val="0"/>
            <c:bubble3D val="0"/>
            <c:spPr>
              <a:solidFill>
                <a:srgbClr val="FFFF00"/>
              </a:solidFill>
              <a:ln>
                <a:solidFill>
                  <a:schemeClr val="tx1">
                    <a:lumMod val="15000"/>
                    <a:lumOff val="85000"/>
                  </a:schemeClr>
                </a:solidFill>
              </a:ln>
            </c:spPr>
            <c:extLst>
              <c:ext xmlns:c16="http://schemas.microsoft.com/office/drawing/2014/chart" uri="{C3380CC4-5D6E-409C-BE32-E72D297353CC}">
                <c16:uniqueId val="{00000003-1F0E-C84F-B2C2-E89394E773ED}"/>
              </c:ext>
            </c:extLst>
          </c:dPt>
          <c:dPt>
            <c:idx val="9"/>
            <c:invertIfNegative val="0"/>
            <c:bubble3D val="0"/>
            <c:spPr>
              <a:solidFill>
                <a:schemeClr val="bg1">
                  <a:lumMod val="50000"/>
                </a:schemeClr>
              </a:solidFill>
              <a:ln>
                <a:noFill/>
              </a:ln>
            </c:spPr>
            <c:extLst>
              <c:ext xmlns:c16="http://schemas.microsoft.com/office/drawing/2014/chart" uri="{C3380CC4-5D6E-409C-BE32-E72D297353CC}">
                <c16:uniqueId val="{00000005-1F0E-C84F-B2C2-E89394E773ED}"/>
              </c:ext>
            </c:extLst>
          </c:dPt>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0E-C84F-B2C2-E89394E773ED}"/>
                </c:ext>
              </c:extLst>
            </c:dLbl>
            <c:dLbl>
              <c:idx val="7"/>
              <c:layout>
                <c:manualLayout>
                  <c:x val="5.4274084124830398E-3"/>
                  <c:y val="-5.7331863285556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0E-C84F-B2C2-E89394E773ED}"/>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0E-C84F-B2C2-E89394E773ED}"/>
                </c:ext>
              </c:extLst>
            </c:dLbl>
            <c:spPr>
              <a:noFill/>
              <a:ln>
                <a:noFill/>
              </a:ln>
              <a:effectLst/>
            </c:spPr>
            <c:txPr>
              <a:bodyPr wrap="square" lIns="38100" tIns="19050" rIns="38100" bIns="19050" anchor="ctr">
                <a:spAutoFit/>
              </a:bodyPr>
              <a:lstStyle/>
              <a:p>
                <a:pPr>
                  <a:defRPr sz="800"/>
                </a:pPr>
                <a:endParaRPr lang="es-E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'Datos generales'!$N$5:$N$34</c:f>
              <c:strCache>
                <c:ptCount val="30"/>
                <c:pt idx="0">
                  <c:v>Greece</c:v>
                </c:pt>
                <c:pt idx="1">
                  <c:v>Italy</c:v>
                </c:pt>
                <c:pt idx="2">
                  <c:v>France</c:v>
                </c:pt>
                <c:pt idx="3">
                  <c:v>Austria</c:v>
                </c:pt>
                <c:pt idx="4">
                  <c:v>Portugal</c:v>
                </c:pt>
                <c:pt idx="5">
                  <c:v>Finland</c:v>
                </c:pt>
                <c:pt idx="6">
                  <c:v>EA</c:v>
                </c:pt>
                <c:pt idx="7">
                  <c:v>Spain</c:v>
                </c:pt>
                <c:pt idx="8">
                  <c:v>Belgium</c:v>
                </c:pt>
                <c:pt idx="9">
                  <c:v>EU 27</c:v>
                </c:pt>
                <c:pt idx="10">
                  <c:v>Poland</c:v>
                </c:pt>
                <c:pt idx="11">
                  <c:v>Slovenia</c:v>
                </c:pt>
                <c:pt idx="12">
                  <c:v>Croatia</c:v>
                </c:pt>
                <c:pt idx="13">
                  <c:v>Cyprus</c:v>
                </c:pt>
                <c:pt idx="14">
                  <c:v>Germany</c:v>
                </c:pt>
                <c:pt idx="15">
                  <c:v>Denmark</c:v>
                </c:pt>
                <c:pt idx="16">
                  <c:v>Hungary</c:v>
                </c:pt>
                <c:pt idx="17">
                  <c:v>Bulgaria</c:v>
                </c:pt>
                <c:pt idx="18">
                  <c:v>Luxembourg</c:v>
                </c:pt>
                <c:pt idx="19">
                  <c:v>Slovakia</c:v>
                </c:pt>
                <c:pt idx="20">
                  <c:v>Czech Rep</c:v>
                </c:pt>
                <c:pt idx="21">
                  <c:v>Sweden</c:v>
                </c:pt>
                <c:pt idx="22">
                  <c:v>Estonia</c:v>
                </c:pt>
                <c:pt idx="23">
                  <c:v>Malta</c:v>
                </c:pt>
                <c:pt idx="24">
                  <c:v>Romania</c:v>
                </c:pt>
                <c:pt idx="25">
                  <c:v>United Kingdom</c:v>
                </c:pt>
                <c:pt idx="26">
                  <c:v>Latvia</c:v>
                </c:pt>
                <c:pt idx="27">
                  <c:v>Netherlands</c:v>
                </c:pt>
                <c:pt idx="28">
                  <c:v>Lithuania</c:v>
                </c:pt>
                <c:pt idx="29">
                  <c:v>Ireland</c:v>
                </c:pt>
              </c:strCache>
            </c:strRef>
          </c:cat>
          <c:val>
            <c:numRef>
              <c:f>'Datos generales'!$O$5:$O$34</c:f>
              <c:numCache>
                <c:formatCode>General</c:formatCode>
                <c:ptCount val="30"/>
                <c:pt idx="0">
                  <c:v>17.3</c:v>
                </c:pt>
                <c:pt idx="1">
                  <c:v>15.6</c:v>
                </c:pt>
                <c:pt idx="2">
                  <c:v>15</c:v>
                </c:pt>
                <c:pt idx="3">
                  <c:v>13.8</c:v>
                </c:pt>
                <c:pt idx="4">
                  <c:v>13.5</c:v>
                </c:pt>
                <c:pt idx="5">
                  <c:v>13.4</c:v>
                </c:pt>
                <c:pt idx="6">
                  <c:v>12.3</c:v>
                </c:pt>
                <c:pt idx="7">
                  <c:v>12.2</c:v>
                </c:pt>
                <c:pt idx="8">
                  <c:v>12.1</c:v>
                </c:pt>
                <c:pt idx="9">
                  <c:v>11.9</c:v>
                </c:pt>
                <c:pt idx="10">
                  <c:v>11.2</c:v>
                </c:pt>
                <c:pt idx="11">
                  <c:v>10.9</c:v>
                </c:pt>
                <c:pt idx="12">
                  <c:v>10.6</c:v>
                </c:pt>
                <c:pt idx="13">
                  <c:v>10.199999999999999</c:v>
                </c:pt>
                <c:pt idx="14">
                  <c:v>10.1</c:v>
                </c:pt>
                <c:pt idx="15">
                  <c:v>10</c:v>
                </c:pt>
                <c:pt idx="16">
                  <c:v>9.7000000000000011</c:v>
                </c:pt>
                <c:pt idx="17">
                  <c:v>9.6</c:v>
                </c:pt>
                <c:pt idx="18">
                  <c:v>9</c:v>
                </c:pt>
                <c:pt idx="19">
                  <c:v>8.6</c:v>
                </c:pt>
                <c:pt idx="20">
                  <c:v>8.2000000000000011</c:v>
                </c:pt>
                <c:pt idx="21">
                  <c:v>8.2000000000000011</c:v>
                </c:pt>
                <c:pt idx="22">
                  <c:v>8.1</c:v>
                </c:pt>
                <c:pt idx="23">
                  <c:v>8</c:v>
                </c:pt>
                <c:pt idx="24">
                  <c:v>8</c:v>
                </c:pt>
                <c:pt idx="25">
                  <c:v>7.7</c:v>
                </c:pt>
                <c:pt idx="26">
                  <c:v>7.4</c:v>
                </c:pt>
                <c:pt idx="27">
                  <c:v>7.3</c:v>
                </c:pt>
                <c:pt idx="28">
                  <c:v>6.9</c:v>
                </c:pt>
                <c:pt idx="29">
                  <c:v>5</c:v>
                </c:pt>
              </c:numCache>
            </c:numRef>
          </c:val>
          <c:extLst>
            <c:ext xmlns:c16="http://schemas.microsoft.com/office/drawing/2014/chart" uri="{C3380CC4-5D6E-409C-BE32-E72D297353CC}">
              <c16:uniqueId val="{00000000-B735-4236-912C-74BF6C187E2D}"/>
            </c:ext>
          </c:extLst>
        </c:ser>
        <c:dLbls>
          <c:showLegendKey val="0"/>
          <c:showVal val="0"/>
          <c:showCatName val="0"/>
          <c:showSerName val="0"/>
          <c:showPercent val="0"/>
          <c:showBubbleSize val="0"/>
        </c:dLbls>
        <c:gapWidth val="150"/>
        <c:axId val="2053452168"/>
        <c:axId val="2053455144"/>
      </c:barChart>
      <c:catAx>
        <c:axId val="2053452168"/>
        <c:scaling>
          <c:orientation val="minMax"/>
        </c:scaling>
        <c:delete val="0"/>
        <c:axPos val="b"/>
        <c:numFmt formatCode="General" sourceLinked="0"/>
        <c:majorTickMark val="out"/>
        <c:minorTickMark val="none"/>
        <c:tickLblPos val="nextTo"/>
        <c:crossAx val="2053455144"/>
        <c:crosses val="autoZero"/>
        <c:auto val="1"/>
        <c:lblAlgn val="ctr"/>
        <c:lblOffset val="100"/>
        <c:tickLblSkip val="1"/>
        <c:noMultiLvlLbl val="0"/>
      </c:catAx>
      <c:valAx>
        <c:axId val="2053455144"/>
        <c:scaling>
          <c:orientation val="minMax"/>
        </c:scaling>
        <c:delete val="0"/>
        <c:axPos val="l"/>
        <c:numFmt formatCode="General" sourceLinked="1"/>
        <c:majorTickMark val="out"/>
        <c:minorTickMark val="none"/>
        <c:tickLblPos val="nextTo"/>
        <c:crossAx val="2053452168"/>
        <c:crosses val="autoZero"/>
        <c:crossBetween val="between"/>
      </c:valAx>
    </c:plotArea>
    <c:plotVisOnly val="1"/>
    <c:dispBlanksAs val="gap"/>
    <c:showDLblsOverMax val="0"/>
  </c:chart>
  <c:txPr>
    <a:bodyPr/>
    <a:lstStyle/>
    <a:p>
      <a:pPr>
        <a:defRPr sz="10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err="1"/>
              <a:t>Gross</a:t>
            </a:r>
            <a:r>
              <a:rPr lang="es-ES" dirty="0"/>
              <a:t> </a:t>
            </a:r>
            <a:r>
              <a:rPr lang="es-ES" dirty="0" err="1"/>
              <a:t>replacement</a:t>
            </a:r>
            <a:r>
              <a:rPr lang="es-ES" dirty="0"/>
              <a:t> ratio: UE 2016 </a:t>
            </a:r>
          </a:p>
          <a:p>
            <a:pPr>
              <a:defRPr/>
            </a:pPr>
            <a:r>
              <a:rPr lang="es-ES" dirty="0"/>
              <a:t> (% cuantía </a:t>
            </a:r>
            <a:r>
              <a:rPr lang="es-ES" dirty="0" err="1"/>
              <a:t>pension</a:t>
            </a:r>
            <a:r>
              <a:rPr lang="es-ES" dirty="0"/>
              <a:t>/salario anterior)</a:t>
            </a:r>
          </a:p>
        </c:rich>
      </c:tx>
      <c:overlay val="1"/>
    </c:title>
    <c:autoTitleDeleted val="0"/>
    <c:plotArea>
      <c:layout>
        <c:manualLayout>
          <c:layoutTarget val="inner"/>
          <c:xMode val="edge"/>
          <c:yMode val="edge"/>
          <c:x val="9.5215491336545402E-2"/>
          <c:y val="0.14544304070968"/>
          <c:w val="0.87891128744741298"/>
          <c:h val="0.60533340329714802"/>
        </c:manualLayout>
      </c:layout>
      <c:barChart>
        <c:barDir val="col"/>
        <c:grouping val="clustered"/>
        <c:varyColors val="0"/>
        <c:ser>
          <c:idx val="0"/>
          <c:order val="0"/>
          <c:spPr>
            <a:solidFill>
              <a:schemeClr val="accent3">
                <a:lumMod val="75000"/>
              </a:schemeClr>
            </a:solidFill>
          </c:spPr>
          <c:invertIfNegative val="0"/>
          <c:dPt>
            <c:idx val="0"/>
            <c:invertIfNegative val="0"/>
            <c:bubble3D val="0"/>
            <c:extLst>
              <c:ext xmlns:c16="http://schemas.microsoft.com/office/drawing/2014/chart" uri="{C3380CC4-5D6E-409C-BE32-E72D297353CC}">
                <c16:uniqueId val="{00000003-F693-4B91-B208-F71A31FF1774}"/>
              </c:ext>
            </c:extLst>
          </c:dPt>
          <c:dPt>
            <c:idx val="8"/>
            <c:invertIfNegative val="0"/>
            <c:bubble3D val="0"/>
            <c:extLst>
              <c:ext xmlns:c16="http://schemas.microsoft.com/office/drawing/2014/chart" uri="{C3380CC4-5D6E-409C-BE32-E72D297353CC}">
                <c16:uniqueId val="{00000002-F693-4B91-B208-F71A31FF177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93-4B91-B208-F71A31FF1774}"/>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93-4B91-B208-F71A31FF17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'Datos generales'!$AL$5:$AL$32</c:f>
              <c:strCache>
                <c:ptCount val="28"/>
                <c:pt idx="0">
                  <c:v>Spain</c:v>
                </c:pt>
                <c:pt idx="1">
                  <c:v>Luxembourg</c:v>
                </c:pt>
                <c:pt idx="2">
                  <c:v>Greece</c:v>
                </c:pt>
                <c:pt idx="3">
                  <c:v>Portugal</c:v>
                </c:pt>
                <c:pt idx="4">
                  <c:v>Italy</c:v>
                </c:pt>
                <c:pt idx="5">
                  <c:v>Poland</c:v>
                </c:pt>
                <c:pt idx="6">
                  <c:v>Latvia</c:v>
                </c:pt>
                <c:pt idx="7">
                  <c:v>Malta</c:v>
                </c:pt>
                <c:pt idx="8">
                  <c:v>EA</c:v>
                </c:pt>
                <c:pt idx="9">
                  <c:v>Slovakia</c:v>
                </c:pt>
                <c:pt idx="10">
                  <c:v>EU 27</c:v>
                </c:pt>
                <c:pt idx="11">
                  <c:v>Hungary</c:v>
                </c:pt>
                <c:pt idx="12">
                  <c:v>France</c:v>
                </c:pt>
                <c:pt idx="13">
                  <c:v>Austria</c:v>
                </c:pt>
                <c:pt idx="14">
                  <c:v>Czech Rep</c:v>
                </c:pt>
                <c:pt idx="15">
                  <c:v>Finland</c:v>
                </c:pt>
                <c:pt idx="16">
                  <c:v>Estonia</c:v>
                </c:pt>
                <c:pt idx="17">
                  <c:v>Cyprus</c:v>
                </c:pt>
                <c:pt idx="18">
                  <c:v>Belgium</c:v>
                </c:pt>
                <c:pt idx="19">
                  <c:v>Germany</c:v>
                </c:pt>
                <c:pt idx="20">
                  <c:v>Ireland</c:v>
                </c:pt>
                <c:pt idx="21">
                  <c:v>Bulgaria</c:v>
                </c:pt>
                <c:pt idx="22">
                  <c:v>Slovenia</c:v>
                </c:pt>
                <c:pt idx="23">
                  <c:v>Lithuania</c:v>
                </c:pt>
                <c:pt idx="24">
                  <c:v>Sweden</c:v>
                </c:pt>
                <c:pt idx="25">
                  <c:v>Croatia</c:v>
                </c:pt>
                <c:pt idx="26">
                  <c:v>Romania</c:v>
                </c:pt>
                <c:pt idx="27">
                  <c:v>Denmark</c:v>
                </c:pt>
              </c:strCache>
            </c:strRef>
          </c:cat>
          <c:val>
            <c:numRef>
              <c:f>'Datos generales'!$AM$5:$AM$32</c:f>
              <c:numCache>
                <c:formatCode>#,##0.0</c:formatCode>
                <c:ptCount val="28"/>
                <c:pt idx="0">
                  <c:v>78.7</c:v>
                </c:pt>
                <c:pt idx="1">
                  <c:v>72.900000000000006</c:v>
                </c:pt>
                <c:pt idx="2">
                  <c:v>68.400000000000006</c:v>
                </c:pt>
                <c:pt idx="3">
                  <c:v>68.3</c:v>
                </c:pt>
                <c:pt idx="4">
                  <c:v>64.400000000000006</c:v>
                </c:pt>
                <c:pt idx="5">
                  <c:v>61.4</c:v>
                </c:pt>
                <c:pt idx="6">
                  <c:v>51.7</c:v>
                </c:pt>
                <c:pt idx="7">
                  <c:v>50</c:v>
                </c:pt>
                <c:pt idx="8">
                  <c:v>49.9</c:v>
                </c:pt>
                <c:pt idx="9">
                  <c:v>49</c:v>
                </c:pt>
                <c:pt idx="10">
                  <c:v>46.3</c:v>
                </c:pt>
                <c:pt idx="11">
                  <c:v>45.5</c:v>
                </c:pt>
                <c:pt idx="12">
                  <c:v>45.4</c:v>
                </c:pt>
                <c:pt idx="13">
                  <c:v>44.4</c:v>
                </c:pt>
                <c:pt idx="14">
                  <c:v>43.1</c:v>
                </c:pt>
                <c:pt idx="15">
                  <c:v>41.3</c:v>
                </c:pt>
                <c:pt idx="16">
                  <c:v>41.2</c:v>
                </c:pt>
                <c:pt idx="17">
                  <c:v>40.6</c:v>
                </c:pt>
                <c:pt idx="18">
                  <c:v>40.200000000000003</c:v>
                </c:pt>
                <c:pt idx="19">
                  <c:v>37.799999999999997</c:v>
                </c:pt>
                <c:pt idx="20">
                  <c:v>36.6</c:v>
                </c:pt>
                <c:pt idx="21">
                  <c:v>35.799999999999997</c:v>
                </c:pt>
                <c:pt idx="22">
                  <c:v>34.700000000000003</c:v>
                </c:pt>
                <c:pt idx="23">
                  <c:v>32.9</c:v>
                </c:pt>
                <c:pt idx="24">
                  <c:v>32.6</c:v>
                </c:pt>
                <c:pt idx="25">
                  <c:v>30.8</c:v>
                </c:pt>
                <c:pt idx="26">
                  <c:v>30.2</c:v>
                </c:pt>
                <c:pt idx="27">
                  <c:v>27.2</c:v>
                </c:pt>
              </c:numCache>
            </c:numRef>
          </c:val>
          <c:extLst>
            <c:ext xmlns:c16="http://schemas.microsoft.com/office/drawing/2014/chart" uri="{C3380CC4-5D6E-409C-BE32-E72D297353CC}">
              <c16:uniqueId val="{00000001-F693-4B91-B208-F71A31FF1774}"/>
            </c:ext>
          </c:extLst>
        </c:ser>
        <c:dLbls>
          <c:showLegendKey val="0"/>
          <c:showVal val="0"/>
          <c:showCatName val="0"/>
          <c:showSerName val="0"/>
          <c:showPercent val="0"/>
          <c:showBubbleSize val="0"/>
        </c:dLbls>
        <c:gapWidth val="150"/>
        <c:axId val="2053526456"/>
        <c:axId val="2053529496"/>
      </c:barChart>
      <c:catAx>
        <c:axId val="2053526456"/>
        <c:scaling>
          <c:orientation val="minMax"/>
        </c:scaling>
        <c:delete val="0"/>
        <c:axPos val="b"/>
        <c:numFmt formatCode="General" sourceLinked="0"/>
        <c:majorTickMark val="out"/>
        <c:minorTickMark val="none"/>
        <c:tickLblPos val="nextTo"/>
        <c:crossAx val="2053529496"/>
        <c:crosses val="autoZero"/>
        <c:auto val="1"/>
        <c:lblAlgn val="ctr"/>
        <c:lblOffset val="100"/>
        <c:tickLblSkip val="1"/>
        <c:noMultiLvlLbl val="0"/>
      </c:catAx>
      <c:valAx>
        <c:axId val="2053529496"/>
        <c:scaling>
          <c:orientation val="minMax"/>
        </c:scaling>
        <c:delete val="0"/>
        <c:axPos val="l"/>
        <c:numFmt formatCode="#,##0.0" sourceLinked="1"/>
        <c:majorTickMark val="out"/>
        <c:minorTickMark val="none"/>
        <c:tickLblPos val="nextTo"/>
        <c:crossAx val="2053526456"/>
        <c:crosses val="autoZero"/>
        <c:crossBetween val="between"/>
      </c:valAx>
    </c:plotArea>
    <c:plotVisOnly val="1"/>
    <c:dispBlanksAs val="gap"/>
    <c:showDLblsOverMax val="0"/>
  </c:chart>
  <c:txPr>
    <a:bodyPr/>
    <a:lstStyle/>
    <a:p>
      <a:pPr>
        <a:defRPr sz="100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err="1"/>
              <a:t>Benefit</a:t>
            </a:r>
            <a:r>
              <a:rPr lang="es-ES" dirty="0"/>
              <a:t> ratio UE 2016</a:t>
            </a:r>
          </a:p>
          <a:p>
            <a:pPr>
              <a:defRPr/>
            </a:pPr>
            <a:r>
              <a:rPr lang="es-ES" dirty="0"/>
              <a:t> (% cuantía pensión media/salario medio)</a:t>
            </a:r>
          </a:p>
        </c:rich>
      </c:tx>
      <c:overlay val="1"/>
    </c:title>
    <c:autoTitleDeleted val="0"/>
    <c:plotArea>
      <c:layout>
        <c:manualLayout>
          <c:layoutTarget val="inner"/>
          <c:xMode val="edge"/>
          <c:yMode val="edge"/>
          <c:x val="6.1367492974438602E-2"/>
          <c:y val="5.6955093099671401E-2"/>
          <c:w val="0.90157435423194698"/>
          <c:h val="0.68042121240869002"/>
        </c:manualLayout>
      </c:layout>
      <c:barChart>
        <c:barDir val="col"/>
        <c:grouping val="clustered"/>
        <c:varyColors val="0"/>
        <c:ser>
          <c:idx val="0"/>
          <c:order val="0"/>
          <c:spPr>
            <a:solidFill>
              <a:schemeClr val="accent3">
                <a:lumMod val="75000"/>
              </a:schemeClr>
            </a:solidFill>
            <a:ln>
              <a:solidFill>
                <a:schemeClr val="bg1"/>
              </a:solidFill>
            </a:ln>
          </c:spPr>
          <c:invertIfNegative val="0"/>
          <c:dPt>
            <c:idx val="3"/>
            <c:invertIfNegative val="0"/>
            <c:bubble3D val="0"/>
            <c:extLst>
              <c:ext xmlns:c16="http://schemas.microsoft.com/office/drawing/2014/chart" uri="{C3380CC4-5D6E-409C-BE32-E72D297353CC}">
                <c16:uniqueId val="{00000002-65C1-426D-AD45-64A8493AD497}"/>
              </c:ext>
            </c:extLst>
          </c:dPt>
          <c:dPt>
            <c:idx val="12"/>
            <c:invertIfNegative val="0"/>
            <c:bubble3D val="0"/>
            <c:extLst>
              <c:ext xmlns:c16="http://schemas.microsoft.com/office/drawing/2014/chart" uri="{C3380CC4-5D6E-409C-BE32-E72D297353CC}">
                <c16:uniqueId val="{00000003-A485-E54C-907E-43AF16AD4902}"/>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C1-426D-AD45-64A8493AD497}"/>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C1-426D-AD45-64A8493AD49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'Datos generales'!$Y$5:$Y$34</c:f>
              <c:strCache>
                <c:ptCount val="30"/>
                <c:pt idx="0">
                  <c:v>Greece</c:v>
                </c:pt>
                <c:pt idx="1">
                  <c:v>Cyprus</c:v>
                </c:pt>
                <c:pt idx="2">
                  <c:v>Italy</c:v>
                </c:pt>
                <c:pt idx="3">
                  <c:v>Spain</c:v>
                </c:pt>
                <c:pt idx="4">
                  <c:v>Portugal</c:v>
                </c:pt>
                <c:pt idx="5">
                  <c:v>Finland</c:v>
                </c:pt>
                <c:pt idx="6">
                  <c:v>Luxembourg</c:v>
                </c:pt>
                <c:pt idx="7">
                  <c:v>France</c:v>
                </c:pt>
                <c:pt idx="8">
                  <c:v>Austria</c:v>
                </c:pt>
                <c:pt idx="9">
                  <c:v>Malta</c:v>
                </c:pt>
                <c:pt idx="10">
                  <c:v>Poland</c:v>
                </c:pt>
                <c:pt idx="11">
                  <c:v>Slovakia</c:v>
                </c:pt>
                <c:pt idx="12">
                  <c:v>EA</c:v>
                </c:pt>
                <c:pt idx="13">
                  <c:v>EU 27</c:v>
                </c:pt>
                <c:pt idx="14">
                  <c:v>Germany</c:v>
                </c:pt>
                <c:pt idx="15">
                  <c:v>Belgium</c:v>
                </c:pt>
                <c:pt idx="16">
                  <c:v>Denmark</c:v>
                </c:pt>
                <c:pt idx="17">
                  <c:v>Hungary</c:v>
                </c:pt>
                <c:pt idx="18">
                  <c:v>Czech Rep</c:v>
                </c:pt>
                <c:pt idx="19">
                  <c:v>Sweden</c:v>
                </c:pt>
                <c:pt idx="20">
                  <c:v>Netherlands</c:v>
                </c:pt>
                <c:pt idx="21">
                  <c:v>Romania</c:v>
                </c:pt>
                <c:pt idx="22">
                  <c:v>Estonia</c:v>
                </c:pt>
                <c:pt idx="23">
                  <c:v>Slovenia</c:v>
                </c:pt>
                <c:pt idx="24">
                  <c:v>Croatia</c:v>
                </c:pt>
                <c:pt idx="25">
                  <c:v>Bulgaria</c:v>
                </c:pt>
                <c:pt idx="26">
                  <c:v>Lithuania</c:v>
                </c:pt>
                <c:pt idx="27">
                  <c:v>United Kingdom</c:v>
                </c:pt>
                <c:pt idx="28">
                  <c:v>Ireland</c:v>
                </c:pt>
                <c:pt idx="29">
                  <c:v>Latvia</c:v>
                </c:pt>
              </c:strCache>
            </c:strRef>
          </c:cat>
          <c:val>
            <c:numRef>
              <c:f>'Datos generales'!$Z$5:$Z$34</c:f>
              <c:numCache>
                <c:formatCode>General</c:formatCode>
                <c:ptCount val="30"/>
                <c:pt idx="0">
                  <c:v>77</c:v>
                </c:pt>
                <c:pt idx="1">
                  <c:v>62.9</c:v>
                </c:pt>
                <c:pt idx="2">
                  <c:v>58.9</c:v>
                </c:pt>
                <c:pt idx="3">
                  <c:v>57.7</c:v>
                </c:pt>
                <c:pt idx="4">
                  <c:v>57.5</c:v>
                </c:pt>
                <c:pt idx="5">
                  <c:v>53.5</c:v>
                </c:pt>
                <c:pt idx="6">
                  <c:v>51.8</c:v>
                </c:pt>
                <c:pt idx="7">
                  <c:v>50.5</c:v>
                </c:pt>
                <c:pt idx="8">
                  <c:v>50.5</c:v>
                </c:pt>
                <c:pt idx="9">
                  <c:v>49.2</c:v>
                </c:pt>
                <c:pt idx="10">
                  <c:v>48.5</c:v>
                </c:pt>
                <c:pt idx="11">
                  <c:v>46.6</c:v>
                </c:pt>
                <c:pt idx="12">
                  <c:v>44.1</c:v>
                </c:pt>
                <c:pt idx="13">
                  <c:v>44.1</c:v>
                </c:pt>
                <c:pt idx="14">
                  <c:v>42</c:v>
                </c:pt>
                <c:pt idx="15">
                  <c:v>41.8</c:v>
                </c:pt>
                <c:pt idx="16">
                  <c:v>41.7</c:v>
                </c:pt>
                <c:pt idx="17">
                  <c:v>40.4</c:v>
                </c:pt>
                <c:pt idx="18">
                  <c:v>39.9</c:v>
                </c:pt>
                <c:pt idx="19">
                  <c:v>38.6</c:v>
                </c:pt>
                <c:pt idx="20">
                  <c:v>35.700000000000003</c:v>
                </c:pt>
                <c:pt idx="21">
                  <c:v>35.5</c:v>
                </c:pt>
                <c:pt idx="22">
                  <c:v>33.1</c:v>
                </c:pt>
                <c:pt idx="23">
                  <c:v>31.8</c:v>
                </c:pt>
                <c:pt idx="24">
                  <c:v>31.5</c:v>
                </c:pt>
                <c:pt idx="25">
                  <c:v>31.2</c:v>
                </c:pt>
                <c:pt idx="26">
                  <c:v>31</c:v>
                </c:pt>
                <c:pt idx="27">
                  <c:v>27.8</c:v>
                </c:pt>
                <c:pt idx="28">
                  <c:v>26.8</c:v>
                </c:pt>
                <c:pt idx="29">
                  <c:v>24</c:v>
                </c:pt>
              </c:numCache>
            </c:numRef>
          </c:val>
          <c:extLst>
            <c:ext xmlns:c16="http://schemas.microsoft.com/office/drawing/2014/chart" uri="{C3380CC4-5D6E-409C-BE32-E72D297353CC}">
              <c16:uniqueId val="{00000000-65C1-426D-AD45-64A8493AD497}"/>
            </c:ext>
          </c:extLst>
        </c:ser>
        <c:dLbls>
          <c:showLegendKey val="0"/>
          <c:showVal val="0"/>
          <c:showCatName val="0"/>
          <c:showSerName val="0"/>
          <c:showPercent val="0"/>
          <c:showBubbleSize val="0"/>
        </c:dLbls>
        <c:gapWidth val="150"/>
        <c:axId val="2053566440"/>
        <c:axId val="2053569448"/>
      </c:barChart>
      <c:catAx>
        <c:axId val="2053566440"/>
        <c:scaling>
          <c:orientation val="minMax"/>
        </c:scaling>
        <c:delete val="0"/>
        <c:axPos val="b"/>
        <c:numFmt formatCode="General" sourceLinked="0"/>
        <c:majorTickMark val="out"/>
        <c:minorTickMark val="none"/>
        <c:tickLblPos val="nextTo"/>
        <c:txPr>
          <a:bodyPr rot="-5400000" vert="horz"/>
          <a:lstStyle/>
          <a:p>
            <a:pPr>
              <a:defRPr/>
            </a:pPr>
            <a:endParaRPr lang="es-ES"/>
          </a:p>
        </c:txPr>
        <c:crossAx val="2053569448"/>
        <c:crosses val="autoZero"/>
        <c:auto val="1"/>
        <c:lblAlgn val="ctr"/>
        <c:lblOffset val="100"/>
        <c:tickLblSkip val="1"/>
        <c:noMultiLvlLbl val="0"/>
      </c:catAx>
      <c:valAx>
        <c:axId val="2053569448"/>
        <c:scaling>
          <c:orientation val="minMax"/>
        </c:scaling>
        <c:delete val="0"/>
        <c:axPos val="l"/>
        <c:numFmt formatCode="General" sourceLinked="1"/>
        <c:majorTickMark val="out"/>
        <c:minorTickMark val="none"/>
        <c:tickLblPos val="nextTo"/>
        <c:crossAx val="2053566440"/>
        <c:crosses val="autoZero"/>
        <c:crossBetween val="between"/>
      </c:valAx>
    </c:plotArea>
    <c:plotVisOnly val="1"/>
    <c:dispBlanksAs val="gap"/>
    <c:showDLblsOverMax val="0"/>
  </c:chart>
  <c:txPr>
    <a:bodyPr/>
    <a:lstStyle/>
    <a:p>
      <a:pPr>
        <a:defRPr sz="100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s-ES" b="0"/>
              <a:t>Esperanza de vida a los 65 años en España</a:t>
            </a:r>
          </a:p>
          <a:p>
            <a:pPr>
              <a:defRPr b="0"/>
            </a:pPr>
            <a:r>
              <a:rPr lang="es-ES" b="0"/>
              <a:t> (ambos sexos)</a:t>
            </a:r>
          </a:p>
        </c:rich>
      </c:tx>
      <c:overlay val="1"/>
    </c:title>
    <c:autoTitleDeleted val="0"/>
    <c:plotArea>
      <c:layout>
        <c:manualLayout>
          <c:layoutTarget val="inner"/>
          <c:xMode val="edge"/>
          <c:yMode val="edge"/>
          <c:x val="5.8099569531397902E-2"/>
          <c:y val="4.9122351378040698E-2"/>
          <c:w val="0.89745603674540697"/>
          <c:h val="0.771213212293415"/>
        </c:manualLayout>
      </c:layout>
      <c:lineChart>
        <c:grouping val="standard"/>
        <c:varyColors val="0"/>
        <c:ser>
          <c:idx val="0"/>
          <c:order val="0"/>
          <c:spPr>
            <a:ln>
              <a:solidFill>
                <a:schemeClr val="tx1">
                  <a:lumMod val="65000"/>
                  <a:lumOff val="35000"/>
                </a:schemeClr>
              </a:solidFill>
            </a:ln>
          </c:spPr>
          <c:marker>
            <c:symbol val="none"/>
          </c:marker>
          <c:cat>
            <c:numRef>
              <c:f>Ev!$C$6:$C$47</c:f>
              <c:numCache>
                <c:formatCode>General</c:formatCod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numCache>
            </c:numRef>
          </c:cat>
          <c:val>
            <c:numRef>
              <c:f>Ev!$D$6:$D$47</c:f>
              <c:numCache>
                <c:formatCode>#,##0.0000</c:formatCode>
                <c:ptCount val="42"/>
                <c:pt idx="0">
                  <c:v>15.236000000000001</c:v>
                </c:pt>
                <c:pt idx="1">
                  <c:v>15.356000000000011</c:v>
                </c:pt>
                <c:pt idx="2">
                  <c:v>15.66</c:v>
                </c:pt>
                <c:pt idx="3">
                  <c:v>15.824999999999999</c:v>
                </c:pt>
                <c:pt idx="4">
                  <c:v>16.164000000000001</c:v>
                </c:pt>
                <c:pt idx="5">
                  <c:v>16.384</c:v>
                </c:pt>
                <c:pt idx="6">
                  <c:v>16.454000000000001</c:v>
                </c:pt>
                <c:pt idx="7">
                  <c:v>16.844999999999999</c:v>
                </c:pt>
                <c:pt idx="8">
                  <c:v>16.645</c:v>
                </c:pt>
                <c:pt idx="9">
                  <c:v>16.954999999999991</c:v>
                </c:pt>
                <c:pt idx="10">
                  <c:v>16.81600000000001</c:v>
                </c:pt>
                <c:pt idx="11">
                  <c:v>17.088999999999981</c:v>
                </c:pt>
                <c:pt idx="12">
                  <c:v>17.59</c:v>
                </c:pt>
                <c:pt idx="13">
                  <c:v>17.390999999999991</c:v>
                </c:pt>
                <c:pt idx="14">
                  <c:v>17.481999999999989</c:v>
                </c:pt>
                <c:pt idx="15">
                  <c:v>17.47999999999999</c:v>
                </c:pt>
                <c:pt idx="16">
                  <c:v>17.588999999999981</c:v>
                </c:pt>
                <c:pt idx="17">
                  <c:v>17.920999999999989</c:v>
                </c:pt>
                <c:pt idx="18">
                  <c:v>17.899000000000001</c:v>
                </c:pt>
                <c:pt idx="19">
                  <c:v>18.158000000000001</c:v>
                </c:pt>
                <c:pt idx="20">
                  <c:v>18.198</c:v>
                </c:pt>
                <c:pt idx="21">
                  <c:v>18.276</c:v>
                </c:pt>
                <c:pt idx="22">
                  <c:v>18.437999999999999</c:v>
                </c:pt>
                <c:pt idx="23">
                  <c:v>18.366</c:v>
                </c:pt>
                <c:pt idx="24">
                  <c:v>18.324000000000019</c:v>
                </c:pt>
                <c:pt idx="25">
                  <c:v>18.736000000000001</c:v>
                </c:pt>
                <c:pt idx="26">
                  <c:v>18.971</c:v>
                </c:pt>
                <c:pt idx="27">
                  <c:v>19.010000000000019</c:v>
                </c:pt>
                <c:pt idx="28">
                  <c:v>18.93</c:v>
                </c:pt>
                <c:pt idx="29">
                  <c:v>19.364999999999991</c:v>
                </c:pt>
                <c:pt idx="30">
                  <c:v>19.251999999999999</c:v>
                </c:pt>
                <c:pt idx="31">
                  <c:v>19.824999999999999</c:v>
                </c:pt>
                <c:pt idx="32">
                  <c:v>19.784999999999989</c:v>
                </c:pt>
                <c:pt idx="33">
                  <c:v>20.021000000000001</c:v>
                </c:pt>
                <c:pt idx="34">
                  <c:v>20.238</c:v>
                </c:pt>
                <c:pt idx="35">
                  <c:v>20.51</c:v>
                </c:pt>
                <c:pt idx="36">
                  <c:v>20.67100000000001</c:v>
                </c:pt>
                <c:pt idx="37">
                  <c:v>20.59</c:v>
                </c:pt>
                <c:pt idx="38">
                  <c:v>21.009</c:v>
                </c:pt>
                <c:pt idx="39">
                  <c:v>21.112000000000009</c:v>
                </c:pt>
                <c:pt idx="40">
                  <c:v>20.827000000000019</c:v>
                </c:pt>
                <c:pt idx="41">
                  <c:v>21.2</c:v>
                </c:pt>
              </c:numCache>
            </c:numRef>
          </c:val>
          <c:smooth val="0"/>
          <c:extLst>
            <c:ext xmlns:c16="http://schemas.microsoft.com/office/drawing/2014/chart" uri="{C3380CC4-5D6E-409C-BE32-E72D297353CC}">
              <c16:uniqueId val="{00000000-3844-7D43-8884-E4D1555654BC}"/>
            </c:ext>
          </c:extLst>
        </c:ser>
        <c:dLbls>
          <c:showLegendKey val="0"/>
          <c:showVal val="0"/>
          <c:showCatName val="0"/>
          <c:showSerName val="0"/>
          <c:showPercent val="0"/>
          <c:showBubbleSize val="0"/>
        </c:dLbls>
        <c:smooth val="0"/>
        <c:axId val="2052693240"/>
        <c:axId val="2052696184"/>
      </c:lineChart>
      <c:catAx>
        <c:axId val="2052693240"/>
        <c:scaling>
          <c:orientation val="minMax"/>
        </c:scaling>
        <c:delete val="0"/>
        <c:axPos val="b"/>
        <c:numFmt formatCode="General" sourceLinked="1"/>
        <c:majorTickMark val="out"/>
        <c:minorTickMark val="none"/>
        <c:tickLblPos val="nextTo"/>
        <c:txPr>
          <a:bodyPr rot="-5400000" vert="horz"/>
          <a:lstStyle/>
          <a:p>
            <a:pPr>
              <a:defRPr/>
            </a:pPr>
            <a:endParaRPr lang="es-ES"/>
          </a:p>
        </c:txPr>
        <c:crossAx val="2052696184"/>
        <c:crosses val="autoZero"/>
        <c:auto val="1"/>
        <c:lblAlgn val="ctr"/>
        <c:lblOffset val="100"/>
        <c:noMultiLvlLbl val="0"/>
      </c:catAx>
      <c:valAx>
        <c:axId val="2052696184"/>
        <c:scaling>
          <c:orientation val="minMax"/>
          <c:min val="14"/>
        </c:scaling>
        <c:delete val="0"/>
        <c:axPos val="l"/>
        <c:numFmt formatCode="#,##0" sourceLinked="0"/>
        <c:majorTickMark val="out"/>
        <c:minorTickMark val="none"/>
        <c:tickLblPos val="nextTo"/>
        <c:crossAx val="2052693240"/>
        <c:crosses val="autoZero"/>
        <c:crossBetween val="between"/>
      </c:valAx>
    </c:plotArea>
    <c:plotVisOnly val="1"/>
    <c:dispBlanksAs val="gap"/>
    <c:showDLblsOverMax val="0"/>
  </c:chart>
  <c:txPr>
    <a:bodyPr/>
    <a:lstStyle/>
    <a:p>
      <a:pPr>
        <a:defRPr sz="800"/>
      </a:pPr>
      <a:endParaRPr lang="es-E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s-ES" sz="1050" baseline="0"/>
              <a:t>Cobertura según </a:t>
            </a:r>
            <a:r>
              <a:rPr lang="es-ES" sz="1050" baseline="0">
                <a:latin typeface="Calibri" panose="020F0502020204030204" pitchFamily="34" charset="0"/>
                <a:cs typeface="Calibri" panose="020F0502020204030204" pitchFamily="34" charset="0"/>
              </a:rPr>
              <a:t>∆</a:t>
            </a:r>
            <a:r>
              <a:rPr lang="es-ES" sz="1050" baseline="0"/>
              <a:t>PIB anual</a:t>
            </a:r>
          </a:p>
          <a:p>
            <a:pPr>
              <a:defRPr sz="1050"/>
            </a:pPr>
            <a:r>
              <a:rPr lang="es-ES" sz="1050"/>
              <a:t>Años de pensión </a:t>
            </a:r>
            <a:r>
              <a:rPr lang="es-ES" sz="1050" baseline="0"/>
              <a:t>con tasa de reposición del 78,7%</a:t>
            </a:r>
            <a:r>
              <a:rPr lang="es-ES" sz="1050"/>
              <a:t> aportando el </a:t>
            </a:r>
            <a:r>
              <a:rPr lang="es-ES" sz="1050" baseline="0"/>
              <a:t>23,5% de la base de cotización durante 37 años</a:t>
            </a:r>
            <a:endParaRPr lang="es-ES" sz="105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6.77548649329483E-2"/>
          <c:y val="0.21200481850417999"/>
          <c:w val="0.86050079506485"/>
          <c:h val="0.61138534916173104"/>
        </c:manualLayout>
      </c:layout>
      <c:lineChart>
        <c:grouping val="standard"/>
        <c:varyColors val="0"/>
        <c:ser>
          <c:idx val="0"/>
          <c:order val="0"/>
          <c:tx>
            <c:strRef>
              <c:f>aportacion_pension!$B$75</c:f>
              <c:strCache>
                <c:ptCount val="1"/>
                <c:pt idx="0">
                  <c:v>años prestación</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aportacion_pension!$C$35:$J$35</c:f>
              <c:numCache>
                <c:formatCode>General</c:formatCode>
                <c:ptCount val="8"/>
                <c:pt idx="0">
                  <c:v>0.5</c:v>
                </c:pt>
                <c:pt idx="1">
                  <c:v>1</c:v>
                </c:pt>
                <c:pt idx="2">
                  <c:v>1.5</c:v>
                </c:pt>
                <c:pt idx="3">
                  <c:v>2</c:v>
                </c:pt>
                <c:pt idx="4">
                  <c:v>2.5</c:v>
                </c:pt>
                <c:pt idx="5">
                  <c:v>3</c:v>
                </c:pt>
                <c:pt idx="6">
                  <c:v>3.5</c:v>
                </c:pt>
                <c:pt idx="7">
                  <c:v>4</c:v>
                </c:pt>
              </c:numCache>
            </c:numRef>
          </c:cat>
          <c:val>
            <c:numRef>
              <c:f>aportacion_pension!$C$75:$J$75</c:f>
              <c:numCache>
                <c:formatCode>0.00</c:formatCode>
                <c:ptCount val="8"/>
                <c:pt idx="0">
                  <c:v>12.10318245239417</c:v>
                </c:pt>
                <c:pt idx="1">
                  <c:v>13.29008523322257</c:v>
                </c:pt>
                <c:pt idx="2">
                  <c:v>14.62706550823844</c:v>
                </c:pt>
                <c:pt idx="3">
                  <c:v>16.134751987843359</c:v>
                </c:pt>
                <c:pt idx="4">
                  <c:v>17.83669347768992</c:v>
                </c:pt>
                <c:pt idx="5">
                  <c:v>19.759774218256929</c:v>
                </c:pt>
                <c:pt idx="6">
                  <c:v>21.934687782133871</c:v>
                </c:pt>
                <c:pt idx="7">
                  <c:v>24.39647764271961</c:v>
                </c:pt>
              </c:numCache>
            </c:numRef>
          </c:val>
          <c:smooth val="0"/>
          <c:extLst>
            <c:ext xmlns:c16="http://schemas.microsoft.com/office/drawing/2014/chart" uri="{C3380CC4-5D6E-409C-BE32-E72D297353CC}">
              <c16:uniqueId val="{00000000-9E94-7C49-BE05-9A2303B14D45}"/>
            </c:ext>
          </c:extLst>
        </c:ser>
        <c:ser>
          <c:idx val="1"/>
          <c:order val="1"/>
          <c:tx>
            <c:strRef>
              <c:f>aportacion_pension!$B$76</c:f>
              <c:strCache>
                <c:ptCount val="1"/>
                <c:pt idx="0">
                  <c:v>E vida</c:v>
                </c:pt>
              </c:strCache>
            </c:strRef>
          </c:tx>
          <c:spPr>
            <a:ln w="22225" cap="rnd">
              <a:solidFill>
                <a:schemeClr val="accent2"/>
              </a:solidFill>
              <a:prstDash val="sysDash"/>
              <a:round/>
            </a:ln>
            <a:effectLst/>
          </c:spPr>
          <c:marker>
            <c:symbol val="none"/>
          </c:marker>
          <c:dLbls>
            <c:dLbl>
              <c:idx val="0"/>
              <c:layout>
                <c:manualLayout>
                  <c:x val="-6.3284233496999506E-2"/>
                  <c:y val="-1.2102872510374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94-7C49-BE05-9A2303B14D4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94-7C49-BE05-9A2303B14D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lumMod val="65000"/>
                        </a:schemeClr>
                      </a:solidFill>
                    </a:ln>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aportacion_pension!$C$35:$J$35</c:f>
              <c:numCache>
                <c:formatCode>General</c:formatCode>
                <c:ptCount val="8"/>
                <c:pt idx="0">
                  <c:v>0.5</c:v>
                </c:pt>
                <c:pt idx="1">
                  <c:v>1</c:v>
                </c:pt>
                <c:pt idx="2">
                  <c:v>1.5</c:v>
                </c:pt>
                <c:pt idx="3">
                  <c:v>2</c:v>
                </c:pt>
                <c:pt idx="4">
                  <c:v>2.5</c:v>
                </c:pt>
                <c:pt idx="5">
                  <c:v>3</c:v>
                </c:pt>
                <c:pt idx="6">
                  <c:v>3.5</c:v>
                </c:pt>
                <c:pt idx="7">
                  <c:v>4</c:v>
                </c:pt>
              </c:numCache>
            </c:numRef>
          </c:cat>
          <c:val>
            <c:numRef>
              <c:f>aportacion_pension!$C$76:$J$76</c:f>
              <c:numCache>
                <c:formatCode>General</c:formatCode>
                <c:ptCount val="8"/>
                <c:pt idx="0">
                  <c:v>21.2</c:v>
                </c:pt>
                <c:pt idx="1">
                  <c:v>21.2</c:v>
                </c:pt>
                <c:pt idx="2">
                  <c:v>21.2</c:v>
                </c:pt>
                <c:pt idx="3">
                  <c:v>21.2</c:v>
                </c:pt>
                <c:pt idx="4">
                  <c:v>21.2</c:v>
                </c:pt>
                <c:pt idx="5">
                  <c:v>21.2</c:v>
                </c:pt>
                <c:pt idx="6">
                  <c:v>21.2</c:v>
                </c:pt>
                <c:pt idx="7">
                  <c:v>21.2</c:v>
                </c:pt>
              </c:numCache>
            </c:numRef>
          </c:val>
          <c:smooth val="0"/>
          <c:extLst>
            <c:ext xmlns:c16="http://schemas.microsoft.com/office/drawing/2014/chart" uri="{C3380CC4-5D6E-409C-BE32-E72D297353CC}">
              <c16:uniqueId val="{00000003-9E94-7C49-BE05-9A2303B14D45}"/>
            </c:ext>
          </c:extLst>
        </c:ser>
        <c:dLbls>
          <c:showLegendKey val="0"/>
          <c:showVal val="0"/>
          <c:showCatName val="0"/>
          <c:showSerName val="0"/>
          <c:showPercent val="0"/>
          <c:showBubbleSize val="0"/>
        </c:dLbls>
        <c:smooth val="0"/>
        <c:axId val="2052947496"/>
        <c:axId val="2052953976"/>
      </c:lineChart>
      <c:catAx>
        <c:axId val="2052947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∆PIB anual = Tasa rentabilidad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52953976"/>
        <c:crosses val="autoZero"/>
        <c:auto val="1"/>
        <c:lblAlgn val="ctr"/>
        <c:lblOffset val="100"/>
        <c:noMultiLvlLbl val="0"/>
      </c:catAx>
      <c:valAx>
        <c:axId val="20529539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52947496"/>
        <c:crosses val="autoZero"/>
        <c:crossBetween val="between"/>
      </c:valAx>
      <c:spPr>
        <a:noFill/>
        <a:ln>
          <a:noFill/>
        </a:ln>
        <a:effectLst/>
      </c:spPr>
    </c:plotArea>
    <c:legend>
      <c:legendPos val="b"/>
      <c:layout>
        <c:manualLayout>
          <c:xMode val="edge"/>
          <c:yMode val="edge"/>
          <c:x val="0.11222916867282499"/>
          <c:y val="0.74579924084831895"/>
          <c:w val="0.37310737958082602"/>
          <c:h val="6.80791343618974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Número pensiones 2012-2050</a:t>
            </a:r>
          </a:p>
        </c:rich>
      </c:tx>
      <c:layout>
        <c:manualLayout>
          <c:xMode val="edge"/>
          <c:yMode val="edge"/>
          <c:x val="0.31679032740718299"/>
          <c:y val="3.2362422237992801E-2"/>
        </c:manualLayout>
      </c:layout>
      <c:overlay val="0"/>
    </c:title>
    <c:autoTitleDeleted val="0"/>
    <c:plotArea>
      <c:layout>
        <c:manualLayout>
          <c:layoutTarget val="inner"/>
          <c:xMode val="edge"/>
          <c:yMode val="edge"/>
          <c:x val="0.10336676202574099"/>
          <c:y val="0.10839785048919599"/>
          <c:w val="0.78183017319441594"/>
          <c:h val="0.70792870847042699"/>
        </c:manualLayout>
      </c:layout>
      <c:lineChart>
        <c:grouping val="standard"/>
        <c:varyColors val="0"/>
        <c:ser>
          <c:idx val="0"/>
          <c:order val="0"/>
          <c:tx>
            <c:strRef>
              <c:f>proy_num_P!$K$78</c:f>
              <c:strCache>
                <c:ptCount val="1"/>
                <c:pt idx="0">
                  <c:v>Eje izquierdo: número</c:v>
                </c:pt>
              </c:strCache>
            </c:strRef>
          </c:tx>
          <c:spPr>
            <a:ln>
              <a:solidFill>
                <a:schemeClr val="tx1"/>
              </a:solidFill>
            </a:ln>
          </c:spPr>
          <c:marker>
            <c:symbol val="none"/>
          </c:marker>
          <c:cat>
            <c:numRef>
              <c:f>proy_num_P!$B$24:$B$62</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cat>
          <c:val>
            <c:numRef>
              <c:f>proy_num_P!$J$23:$J$61</c:f>
              <c:numCache>
                <c:formatCode>#,##0.0</c:formatCode>
                <c:ptCount val="39"/>
                <c:pt idx="0">
                  <c:v>9429.9149999999754</c:v>
                </c:pt>
                <c:pt idx="1">
                  <c:v>9578.6509999999234</c:v>
                </c:pt>
                <c:pt idx="2">
                  <c:v>9732.8910000000014</c:v>
                </c:pt>
                <c:pt idx="3">
                  <c:v>9869.482</c:v>
                </c:pt>
                <c:pt idx="4">
                  <c:v>9951.093999999981</c:v>
                </c:pt>
                <c:pt idx="5">
                  <c:v>10075.248</c:v>
                </c:pt>
                <c:pt idx="6">
                  <c:v>10197.282999999999</c:v>
                </c:pt>
                <c:pt idx="7">
                  <c:v>10317.831</c:v>
                </c:pt>
                <c:pt idx="8">
                  <c:v>10434.346</c:v>
                </c:pt>
                <c:pt idx="9">
                  <c:v>10564.576999999999</c:v>
                </c:pt>
                <c:pt idx="10">
                  <c:v>10695.665999999999</c:v>
                </c:pt>
                <c:pt idx="11">
                  <c:v>10829.189</c:v>
                </c:pt>
                <c:pt idx="12">
                  <c:v>10974.657999999999</c:v>
                </c:pt>
                <c:pt idx="13">
                  <c:v>11128.147000000001</c:v>
                </c:pt>
                <c:pt idx="14">
                  <c:v>11289.897999999999</c:v>
                </c:pt>
                <c:pt idx="15">
                  <c:v>11458.063</c:v>
                </c:pt>
                <c:pt idx="16">
                  <c:v>11636.003000000001</c:v>
                </c:pt>
                <c:pt idx="17">
                  <c:v>11820.822</c:v>
                </c:pt>
                <c:pt idx="18">
                  <c:v>12013.12</c:v>
                </c:pt>
                <c:pt idx="19">
                  <c:v>12206.553</c:v>
                </c:pt>
                <c:pt idx="20">
                  <c:v>12405.62</c:v>
                </c:pt>
                <c:pt idx="21">
                  <c:v>12605.237999999999</c:v>
                </c:pt>
                <c:pt idx="22">
                  <c:v>12809.32</c:v>
                </c:pt>
                <c:pt idx="23">
                  <c:v>13016.722</c:v>
                </c:pt>
                <c:pt idx="24">
                  <c:v>13227.694</c:v>
                </c:pt>
                <c:pt idx="25">
                  <c:v>13431.245999999999</c:v>
                </c:pt>
                <c:pt idx="26">
                  <c:v>13637.619000000001</c:v>
                </c:pt>
                <c:pt idx="27">
                  <c:v>13830.257</c:v>
                </c:pt>
                <c:pt idx="28">
                  <c:v>14015.484</c:v>
                </c:pt>
                <c:pt idx="29">
                  <c:v>14177.388000000001</c:v>
                </c:pt>
                <c:pt idx="30">
                  <c:v>14329.563</c:v>
                </c:pt>
                <c:pt idx="31">
                  <c:v>14465.308000000001</c:v>
                </c:pt>
                <c:pt idx="32">
                  <c:v>14586.275</c:v>
                </c:pt>
                <c:pt idx="33">
                  <c:v>14688.855</c:v>
                </c:pt>
                <c:pt idx="34">
                  <c:v>14772.802</c:v>
                </c:pt>
                <c:pt idx="35">
                  <c:v>14836.026</c:v>
                </c:pt>
                <c:pt idx="36">
                  <c:v>14880.172</c:v>
                </c:pt>
                <c:pt idx="37">
                  <c:v>14908.192999999999</c:v>
                </c:pt>
                <c:pt idx="38">
                  <c:v>14920.371999999999</c:v>
                </c:pt>
              </c:numCache>
            </c:numRef>
          </c:val>
          <c:smooth val="0"/>
          <c:extLst>
            <c:ext xmlns:c16="http://schemas.microsoft.com/office/drawing/2014/chart" uri="{C3380CC4-5D6E-409C-BE32-E72D297353CC}">
              <c16:uniqueId val="{00000000-7960-4B37-B949-C01A6640D767}"/>
            </c:ext>
          </c:extLst>
        </c:ser>
        <c:dLbls>
          <c:showLegendKey val="0"/>
          <c:showVal val="0"/>
          <c:showCatName val="0"/>
          <c:showSerName val="0"/>
          <c:showPercent val="0"/>
          <c:showBubbleSize val="0"/>
        </c:dLbls>
        <c:marker val="1"/>
        <c:smooth val="0"/>
        <c:axId val="2076515016"/>
        <c:axId val="2076518088"/>
      </c:lineChart>
      <c:lineChart>
        <c:grouping val="standard"/>
        <c:varyColors val="0"/>
        <c:ser>
          <c:idx val="1"/>
          <c:order val="1"/>
          <c:tx>
            <c:strRef>
              <c:f>proy_num_P!$K$77</c:f>
              <c:strCache>
                <c:ptCount val="1"/>
                <c:pt idx="0">
                  <c:v>Eje derecho: tasa anual</c:v>
                </c:pt>
              </c:strCache>
            </c:strRef>
          </c:tx>
          <c:spPr>
            <a:ln w="19050">
              <a:solidFill>
                <a:schemeClr val="bg1">
                  <a:lumMod val="65000"/>
                </a:schemeClr>
              </a:solidFill>
            </a:ln>
          </c:spPr>
          <c:marker>
            <c:symbol val="none"/>
          </c:marker>
          <c:val>
            <c:numRef>
              <c:f>proy_num_P!$K$23:$K$61</c:f>
              <c:numCache>
                <c:formatCode>0.00</c:formatCode>
                <c:ptCount val="39"/>
                <c:pt idx="0">
                  <c:v>1.4137832575411571</c:v>
                </c:pt>
                <c:pt idx="1">
                  <c:v>1.5772782681498181</c:v>
                </c:pt>
                <c:pt idx="2">
                  <c:v>1.6102476225514639</c:v>
                </c:pt>
                <c:pt idx="3">
                  <c:v>1.4033959693990019</c:v>
                </c:pt>
                <c:pt idx="4">
                  <c:v>0.82691269916697097</c:v>
                </c:pt>
                <c:pt idx="5">
                  <c:v>1.247641716579095</c:v>
                </c:pt>
                <c:pt idx="6">
                  <c:v>1.211235693652402</c:v>
                </c:pt>
                <c:pt idx="7">
                  <c:v>1.1821580317031619</c:v>
                </c:pt>
                <c:pt idx="8">
                  <c:v>1.1292586591115761</c:v>
                </c:pt>
                <c:pt idx="9">
                  <c:v>1.2480993058884731</c:v>
                </c:pt>
                <c:pt idx="10">
                  <c:v>1.2408352932635089</c:v>
                </c:pt>
                <c:pt idx="11">
                  <c:v>1.2483841585928299</c:v>
                </c:pt>
                <c:pt idx="12">
                  <c:v>1.3433046555933139</c:v>
                </c:pt>
                <c:pt idx="13">
                  <c:v>1.3985766116812131</c:v>
                </c:pt>
                <c:pt idx="14">
                  <c:v>1.4535304035792951</c:v>
                </c:pt>
                <c:pt idx="15">
                  <c:v>1.4895174429388149</c:v>
                </c:pt>
                <c:pt idx="16">
                  <c:v>1.5529675478307201</c:v>
                </c:pt>
                <c:pt idx="17">
                  <c:v>1.5883375073038499</c:v>
                </c:pt>
                <c:pt idx="18">
                  <c:v>1.6267735018765881</c:v>
                </c:pt>
                <c:pt idx="19">
                  <c:v>1.6101812018859409</c:v>
                </c:pt>
                <c:pt idx="20">
                  <c:v>1.6308207566869899</c:v>
                </c:pt>
                <c:pt idx="21">
                  <c:v>1.6090932980375121</c:v>
                </c:pt>
                <c:pt idx="22">
                  <c:v>1.619025360727022</c:v>
                </c:pt>
                <c:pt idx="23">
                  <c:v>1.6191491820018551</c:v>
                </c:pt>
                <c:pt idx="24">
                  <c:v>1.620776720897932</c:v>
                </c:pt>
                <c:pt idx="25">
                  <c:v>1.5388320897051331</c:v>
                </c:pt>
                <c:pt idx="26">
                  <c:v>1.5365141849088331</c:v>
                </c:pt>
                <c:pt idx="27">
                  <c:v>1.4125486274400241</c:v>
                </c:pt>
                <c:pt idx="28">
                  <c:v>1.3392881997782209</c:v>
                </c:pt>
                <c:pt idx="29">
                  <c:v>1.1551795143142971</c:v>
                </c:pt>
                <c:pt idx="30">
                  <c:v>1.0733641486005749</c:v>
                </c:pt>
                <c:pt idx="31">
                  <c:v>0.94730732542227503</c:v>
                </c:pt>
                <c:pt idx="32">
                  <c:v>0.83625595804803798</c:v>
                </c:pt>
                <c:pt idx="33">
                  <c:v>0.70326385591934504</c:v>
                </c:pt>
                <c:pt idx="34">
                  <c:v>0.57150131851666497</c:v>
                </c:pt>
                <c:pt idx="35">
                  <c:v>0.42797568125534402</c:v>
                </c:pt>
                <c:pt idx="36">
                  <c:v>0.29755946774425701</c:v>
                </c:pt>
                <c:pt idx="37">
                  <c:v>0.188310995329877</c:v>
                </c:pt>
                <c:pt idx="38">
                  <c:v>8.1693334665033895E-2</c:v>
                </c:pt>
              </c:numCache>
            </c:numRef>
          </c:val>
          <c:smooth val="0"/>
          <c:extLst>
            <c:ext xmlns:c16="http://schemas.microsoft.com/office/drawing/2014/chart" uri="{C3380CC4-5D6E-409C-BE32-E72D297353CC}">
              <c16:uniqueId val="{00000001-7960-4B37-B949-C01A6640D767}"/>
            </c:ext>
          </c:extLst>
        </c:ser>
        <c:dLbls>
          <c:showLegendKey val="0"/>
          <c:showVal val="0"/>
          <c:showCatName val="0"/>
          <c:showSerName val="0"/>
          <c:showPercent val="0"/>
          <c:showBubbleSize val="0"/>
        </c:dLbls>
        <c:marker val="1"/>
        <c:smooth val="0"/>
        <c:axId val="2076524424"/>
        <c:axId val="2076521128"/>
      </c:lineChart>
      <c:catAx>
        <c:axId val="2076515016"/>
        <c:scaling>
          <c:orientation val="minMax"/>
        </c:scaling>
        <c:delete val="0"/>
        <c:axPos val="b"/>
        <c:numFmt formatCode="General" sourceLinked="1"/>
        <c:majorTickMark val="none"/>
        <c:minorTickMark val="none"/>
        <c:tickLblPos val="nextTo"/>
        <c:txPr>
          <a:bodyPr rot="-5400000" vert="horz"/>
          <a:lstStyle/>
          <a:p>
            <a:pPr>
              <a:defRPr/>
            </a:pPr>
            <a:endParaRPr lang="es-ES"/>
          </a:p>
        </c:txPr>
        <c:crossAx val="2076518088"/>
        <c:crosses val="autoZero"/>
        <c:auto val="1"/>
        <c:lblAlgn val="ctr"/>
        <c:lblOffset val="100"/>
        <c:noMultiLvlLbl val="0"/>
      </c:catAx>
      <c:valAx>
        <c:axId val="2076518088"/>
        <c:scaling>
          <c:orientation val="minMax"/>
          <c:min val="7000"/>
        </c:scaling>
        <c:delete val="0"/>
        <c:axPos val="l"/>
        <c:numFmt formatCode="#,##0.0" sourceLinked="1"/>
        <c:majorTickMark val="none"/>
        <c:minorTickMark val="none"/>
        <c:tickLblPos val="nextTo"/>
        <c:crossAx val="2076515016"/>
        <c:crosses val="autoZero"/>
        <c:crossBetween val="between"/>
      </c:valAx>
      <c:valAx>
        <c:axId val="2076521128"/>
        <c:scaling>
          <c:orientation val="minMax"/>
          <c:min val="-0.5"/>
        </c:scaling>
        <c:delete val="0"/>
        <c:axPos val="r"/>
        <c:numFmt formatCode="0.00" sourceLinked="1"/>
        <c:majorTickMark val="out"/>
        <c:minorTickMark val="none"/>
        <c:tickLblPos val="nextTo"/>
        <c:crossAx val="2076524424"/>
        <c:crosses val="max"/>
        <c:crossBetween val="between"/>
      </c:valAx>
      <c:catAx>
        <c:axId val="2076524424"/>
        <c:scaling>
          <c:orientation val="minMax"/>
        </c:scaling>
        <c:delete val="1"/>
        <c:axPos val="b"/>
        <c:majorTickMark val="out"/>
        <c:minorTickMark val="none"/>
        <c:tickLblPos val="nextTo"/>
        <c:crossAx val="2076521128"/>
        <c:crosses val="autoZero"/>
        <c:auto val="1"/>
        <c:lblAlgn val="ctr"/>
        <c:lblOffset val="100"/>
        <c:noMultiLvlLbl val="0"/>
      </c:catAx>
    </c:plotArea>
    <c:legend>
      <c:legendPos val="r"/>
      <c:layout>
        <c:manualLayout>
          <c:xMode val="edge"/>
          <c:yMode val="edge"/>
          <c:x val="0.130586935453429"/>
          <c:y val="0.63969059545616302"/>
          <c:w val="0.42134910451860402"/>
          <c:h val="0.159151344253007"/>
        </c:manualLayout>
      </c:layout>
      <c:overlay val="0"/>
    </c:legend>
    <c:plotVisOnly val="1"/>
    <c:dispBlanksAs val="gap"/>
    <c:showDLblsOverMax val="0"/>
  </c:chart>
  <c:txPr>
    <a:bodyPr/>
    <a:lstStyle/>
    <a:p>
      <a:pPr>
        <a:defRPr sz="900"/>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s-ES_tradnl"/>
              <a:t>Años Esperanza vida a los 65 años</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9.7124890638670205E-2"/>
          <c:y val="0.13928258967629001"/>
          <c:w val="0.87231955380577397"/>
          <c:h val="0.71974555263925399"/>
        </c:manualLayout>
      </c:layout>
      <c:lineChart>
        <c:grouping val="standard"/>
        <c:varyColors val="0"/>
        <c:ser>
          <c:idx val="0"/>
          <c:order val="0"/>
          <c:spPr>
            <a:ln w="28575" cap="rnd">
              <a:solidFill>
                <a:schemeClr val="bg1">
                  <a:lumMod val="50000"/>
                </a:schemeClr>
              </a:solidFill>
              <a:round/>
            </a:ln>
            <a:effectLst/>
          </c:spPr>
          <c:marker>
            <c:symbol val="none"/>
          </c:marker>
          <c:cat>
            <c:numRef>
              <c:f>'1975_2016'!$A$7:$A$48</c:f>
              <c:numCache>
                <c:formatCode>General</c:formatCod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2006</c:v>
                </c:pt>
                <c:pt idx="31">
                  <c:v>2006</c:v>
                </c:pt>
                <c:pt idx="32">
                  <c:v>2007</c:v>
                </c:pt>
                <c:pt idx="33">
                  <c:v>2008</c:v>
                </c:pt>
                <c:pt idx="34">
                  <c:v>2009</c:v>
                </c:pt>
                <c:pt idx="35">
                  <c:v>2010</c:v>
                </c:pt>
                <c:pt idx="36">
                  <c:v>2011</c:v>
                </c:pt>
                <c:pt idx="37">
                  <c:v>2012</c:v>
                </c:pt>
                <c:pt idx="38">
                  <c:v>2013</c:v>
                </c:pt>
                <c:pt idx="39">
                  <c:v>2014</c:v>
                </c:pt>
                <c:pt idx="40">
                  <c:v>2015</c:v>
                </c:pt>
                <c:pt idx="41">
                  <c:v>2016</c:v>
                </c:pt>
              </c:numCache>
            </c:numRef>
          </c:cat>
          <c:val>
            <c:numRef>
              <c:f>'1975_2016'!$B$7:$B$48</c:f>
              <c:numCache>
                <c:formatCode>0.000000</c:formatCode>
                <c:ptCount val="42"/>
                <c:pt idx="0">
                  <c:v>15.236072</c:v>
                </c:pt>
                <c:pt idx="1">
                  <c:v>15.356512</c:v>
                </c:pt>
                <c:pt idx="2">
                  <c:v>15.666617</c:v>
                </c:pt>
                <c:pt idx="3">
                  <c:v>15.625159999999999</c:v>
                </c:pt>
                <c:pt idx="4">
                  <c:v>16.164573000000001</c:v>
                </c:pt>
                <c:pt idx="5">
                  <c:v>16.384855000000009</c:v>
                </c:pt>
                <c:pt idx="6">
                  <c:v>16.454979999999999</c:v>
                </c:pt>
                <c:pt idx="7">
                  <c:v>16.845113000000001</c:v>
                </c:pt>
                <c:pt idx="8">
                  <c:v>16.64537</c:v>
                </c:pt>
                <c:pt idx="9">
                  <c:v>16.955252999999999</c:v>
                </c:pt>
                <c:pt idx="10">
                  <c:v>16.816261999999998</c:v>
                </c:pt>
                <c:pt idx="11">
                  <c:v>17.089355999999999</c:v>
                </c:pt>
                <c:pt idx="12">
                  <c:v>17.359110999999999</c:v>
                </c:pt>
                <c:pt idx="13">
                  <c:v>17.391582</c:v>
                </c:pt>
                <c:pt idx="14">
                  <c:v>17.48240699999997</c:v>
                </c:pt>
                <c:pt idx="15">
                  <c:v>17.480589999999982</c:v>
                </c:pt>
                <c:pt idx="16">
                  <c:v>17.569265999999999</c:v>
                </c:pt>
                <c:pt idx="17">
                  <c:v>17.921220000000002</c:v>
                </c:pt>
                <c:pt idx="18">
                  <c:v>17.899794</c:v>
                </c:pt>
                <c:pt idx="19">
                  <c:v>18.156921000000001</c:v>
                </c:pt>
                <c:pt idx="20">
                  <c:v>18.198943</c:v>
                </c:pt>
                <c:pt idx="21">
                  <c:v>18.276793000000001</c:v>
                </c:pt>
                <c:pt idx="22">
                  <c:v>18.438282999999981</c:v>
                </c:pt>
                <c:pt idx="23">
                  <c:v>18.366479999999999</c:v>
                </c:pt>
                <c:pt idx="24">
                  <c:v>18.324048000000001</c:v>
                </c:pt>
                <c:pt idx="25">
                  <c:v>18.736215000000001</c:v>
                </c:pt>
                <c:pt idx="26">
                  <c:v>18.971467000000001</c:v>
                </c:pt>
                <c:pt idx="27">
                  <c:v>19.010214999999999</c:v>
                </c:pt>
                <c:pt idx="28">
                  <c:v>18.930679000000001</c:v>
                </c:pt>
                <c:pt idx="29">
                  <c:v>19.365431999999981</c:v>
                </c:pt>
                <c:pt idx="30">
                  <c:v>19.825286999999999</c:v>
                </c:pt>
                <c:pt idx="31">
                  <c:v>19.252296999999999</c:v>
                </c:pt>
                <c:pt idx="32">
                  <c:v>19.785881</c:v>
                </c:pt>
                <c:pt idx="33">
                  <c:v>20.021021999999999</c:v>
                </c:pt>
                <c:pt idx="34">
                  <c:v>20.236156999999999</c:v>
                </c:pt>
                <c:pt idx="35">
                  <c:v>20.54154399999998</c:v>
                </c:pt>
                <c:pt idx="36">
                  <c:v>20.671209000000001</c:v>
                </c:pt>
                <c:pt idx="37">
                  <c:v>20.590188000000001</c:v>
                </c:pt>
                <c:pt idx="38">
                  <c:v>21.009360999999991</c:v>
                </c:pt>
                <c:pt idx="39">
                  <c:v>21.112186999999999</c:v>
                </c:pt>
                <c:pt idx="40">
                  <c:v>20.627585</c:v>
                </c:pt>
                <c:pt idx="41">
                  <c:v>21.208993</c:v>
                </c:pt>
              </c:numCache>
            </c:numRef>
          </c:val>
          <c:smooth val="0"/>
          <c:extLst>
            <c:ext xmlns:c16="http://schemas.microsoft.com/office/drawing/2014/chart" uri="{C3380CC4-5D6E-409C-BE32-E72D297353CC}">
              <c16:uniqueId val="{00000000-532F-8144-B716-94594F7BF2A5}"/>
            </c:ext>
          </c:extLst>
        </c:ser>
        <c:dLbls>
          <c:showLegendKey val="0"/>
          <c:showVal val="0"/>
          <c:showCatName val="0"/>
          <c:showSerName val="0"/>
          <c:showPercent val="0"/>
          <c:showBubbleSize val="0"/>
        </c:dLbls>
        <c:smooth val="0"/>
        <c:axId val="2073038776"/>
        <c:axId val="2076420232"/>
      </c:lineChart>
      <c:catAx>
        <c:axId val="207303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76420232"/>
        <c:crosses val="autoZero"/>
        <c:auto val="1"/>
        <c:lblAlgn val="ctr"/>
        <c:lblOffset val="100"/>
        <c:noMultiLvlLbl val="0"/>
      </c:catAx>
      <c:valAx>
        <c:axId val="2076420232"/>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73038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a:t>Simulación GP/PIB real (2016-2050) con distintos crecimientos del PIB (en %)</a:t>
            </a:r>
          </a:p>
        </c:rich>
      </c:tx>
      <c:overlay val="1"/>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ES"/>
        </a:p>
      </c:txPr>
    </c:title>
    <c:autoTitleDeleted val="0"/>
    <c:plotArea>
      <c:layout>
        <c:manualLayout>
          <c:layoutTarget val="inner"/>
          <c:xMode val="edge"/>
          <c:yMode val="edge"/>
          <c:x val="0.10216873834167001"/>
          <c:y val="0.150251152453793"/>
          <c:w val="0.70983472045641505"/>
          <c:h val="0.71236524320898698"/>
        </c:manualLayout>
      </c:layout>
      <c:lineChart>
        <c:grouping val="standard"/>
        <c:varyColors val="0"/>
        <c:ser>
          <c:idx val="0"/>
          <c:order val="0"/>
          <c:tx>
            <c:strRef>
              <c:f>sim_total!$AB$5</c:f>
              <c:strCache>
                <c:ptCount val="1"/>
                <c:pt idx="0">
                  <c:v>1</c:v>
                </c:pt>
              </c:strCache>
            </c:strRef>
          </c:tx>
          <c:spPr>
            <a:ln w="19050" cap="rnd" cmpd="sng" algn="ctr">
              <a:solidFill>
                <a:schemeClr val="accent1">
                  <a:shade val="47000"/>
                </a:schemeClr>
              </a:solidFill>
              <a:prstDash val="solid"/>
              <a:round/>
            </a:ln>
            <a:effectLst/>
          </c:spPr>
          <c:marker>
            <c:symbol val="none"/>
          </c:marker>
          <c:dLbls>
            <c:dLbl>
              <c:idx val="34"/>
              <c:layout>
                <c:manualLayout>
                  <c:x val="-3.0754388401585699E-2"/>
                  <c:y val="-2.5227756122546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AE-4F49-9503-9BA7594D08A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sim_total!$AA$6:$AA$40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sim_total!$AB$6:$AB$40</c:f>
              <c:numCache>
                <c:formatCode>0.00</c:formatCode>
                <c:ptCount val="35"/>
                <c:pt idx="0">
                  <c:v>11.836257749656239</c:v>
                </c:pt>
                <c:pt idx="1">
                  <c:v>11.70651971673832</c:v>
                </c:pt>
                <c:pt idx="2">
                  <c:v>11.704530671862461</c:v>
                </c:pt>
                <c:pt idx="3">
                  <c:v>11.87691272231412</c:v>
                </c:pt>
                <c:pt idx="4">
                  <c:v>12.055986744252399</c:v>
                </c:pt>
                <c:pt idx="5">
                  <c:v>12.248361545174451</c:v>
                </c:pt>
                <c:pt idx="6">
                  <c:v>12.44607185468843</c:v>
                </c:pt>
                <c:pt idx="7">
                  <c:v>12.65407525549595</c:v>
                </c:pt>
                <c:pt idx="8">
                  <c:v>12.877789721581131</c:v>
                </c:pt>
                <c:pt idx="9">
                  <c:v>13.113046157312599</c:v>
                </c:pt>
                <c:pt idx="10">
                  <c:v>13.354139793140501</c:v>
                </c:pt>
                <c:pt idx="11">
                  <c:v>13.605583557014549</c:v>
                </c:pt>
                <c:pt idx="12">
                  <c:v>13.86641505822606</c:v>
                </c:pt>
                <c:pt idx="13">
                  <c:v>14.13770599190212</c:v>
                </c:pt>
                <c:pt idx="14">
                  <c:v>14.40967991424642</c:v>
                </c:pt>
                <c:pt idx="15">
                  <c:v>14.68744342690683</c:v>
                </c:pt>
                <c:pt idx="16">
                  <c:v>14.96698747027108</c:v>
                </c:pt>
                <c:pt idx="17">
                  <c:v>15.255081831039821</c:v>
                </c:pt>
                <c:pt idx="18">
                  <c:v>15.542401754086219</c:v>
                </c:pt>
                <c:pt idx="19">
                  <c:v>15.84009493865282</c:v>
                </c:pt>
                <c:pt idx="20">
                  <c:v>16.132244637968601</c:v>
                </c:pt>
                <c:pt idx="21">
                  <c:v>16.434612828534071</c:v>
                </c:pt>
                <c:pt idx="22">
                  <c:v>16.728007394661379</c:v>
                </c:pt>
                <c:pt idx="23">
                  <c:v>17.022560415278601</c:v>
                </c:pt>
                <c:pt idx="24">
                  <c:v>17.293450303659661</c:v>
                </c:pt>
                <c:pt idx="25">
                  <c:v>17.557626897165079</c:v>
                </c:pt>
                <c:pt idx="26">
                  <c:v>17.806182996992099</c:v>
                </c:pt>
                <c:pt idx="27">
                  <c:v>18.035048181299601</c:v>
                </c:pt>
                <c:pt idx="28">
                  <c:v>18.242753997151819</c:v>
                </c:pt>
                <c:pt idx="29">
                  <c:v>18.427498041288629</c:v>
                </c:pt>
                <c:pt idx="30">
                  <c:v>18.586486750139759</c:v>
                </c:pt>
                <c:pt idx="31">
                  <c:v>18.72159907321603</c:v>
                </c:pt>
                <c:pt idx="32">
                  <c:v>18.831000445639059</c:v>
                </c:pt>
                <c:pt idx="33">
                  <c:v>18.917749462967411</c:v>
                </c:pt>
                <c:pt idx="34">
                  <c:v>18.983874592855859</c:v>
                </c:pt>
              </c:numCache>
            </c:numRef>
          </c:val>
          <c:smooth val="0"/>
          <c:extLst>
            <c:ext xmlns:c16="http://schemas.microsoft.com/office/drawing/2014/chart" uri="{C3380CC4-5D6E-409C-BE32-E72D297353CC}">
              <c16:uniqueId val="{00000001-BAAE-4F49-9503-9BA7594D08A2}"/>
            </c:ext>
          </c:extLst>
        </c:ser>
        <c:ser>
          <c:idx val="6"/>
          <c:order val="1"/>
          <c:tx>
            <c:strRef>
              <c:f>sim_total!$AC$5</c:f>
              <c:strCache>
                <c:ptCount val="1"/>
                <c:pt idx="0">
                  <c:v>1,2</c:v>
                </c:pt>
              </c:strCache>
            </c:strRef>
          </c:tx>
          <c:spPr>
            <a:ln w="19050" cap="rnd" cmpd="sng" algn="ctr">
              <a:solidFill>
                <a:schemeClr val="accent1">
                  <a:tint val="48000"/>
                </a:schemeClr>
              </a:solidFill>
              <a:prstDash val="solid"/>
              <a:round/>
            </a:ln>
            <a:effectLst/>
          </c:spPr>
          <c:marker>
            <c:symbol val="none"/>
          </c:marker>
          <c:dLbls>
            <c:dLbl>
              <c:idx val="34"/>
              <c:layout>
                <c:manualLayout>
                  <c:x val="-2.3518344308560701E-2"/>
                  <c:y val="-7.7942322681215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AE-4F49-9503-9BA7594D08A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sim_total!$AA$6:$AA$40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sim_total!$AC$6:$AC$40</c:f>
              <c:numCache>
                <c:formatCode>0.00</c:formatCode>
                <c:ptCount val="35"/>
                <c:pt idx="0">
                  <c:v>11.836257749656239</c:v>
                </c:pt>
                <c:pt idx="1">
                  <c:v>11.70651971673832</c:v>
                </c:pt>
                <c:pt idx="2">
                  <c:v>11.704530671862461</c:v>
                </c:pt>
                <c:pt idx="3">
                  <c:v>11.853850755863039</c:v>
                </c:pt>
                <c:pt idx="4">
                  <c:v>12.009212833950439</c:v>
                </c:pt>
                <c:pt idx="5">
                  <c:v>12.17715031966447</c:v>
                </c:pt>
                <c:pt idx="6">
                  <c:v>12.34968452992222</c:v>
                </c:pt>
                <c:pt idx="7">
                  <c:v>12.531696337588199</c:v>
                </c:pt>
                <c:pt idx="8">
                  <c:v>12.7284836502287</c:v>
                </c:pt>
                <c:pt idx="9">
                  <c:v>12.93584549041741</c:v>
                </c:pt>
                <c:pt idx="10">
                  <c:v>13.14810118963354</c:v>
                </c:pt>
                <c:pt idx="11">
                  <c:v>13.369654472309859</c:v>
                </c:pt>
                <c:pt idx="12">
                  <c:v>13.599504816250519</c:v>
                </c:pt>
                <c:pt idx="13">
                  <c:v>13.838650312278871</c:v>
                </c:pt>
                <c:pt idx="14">
                  <c:v>14.077483055816311</c:v>
                </c:pt>
                <c:pt idx="15">
                  <c:v>14.320981252447069</c:v>
                </c:pt>
                <c:pt idx="16">
                  <c:v>14.565213481618059</c:v>
                </c:pt>
                <c:pt idx="17">
                  <c:v>14.816747876223459</c:v>
                </c:pt>
                <c:pt idx="18">
                  <c:v>15.066499797028451</c:v>
                </c:pt>
                <c:pt idx="19">
                  <c:v>15.32526205364352</c:v>
                </c:pt>
                <c:pt idx="20">
                  <c:v>15.5776097044527</c:v>
                </c:pt>
                <c:pt idx="21">
                  <c:v>15.838767596929371</c:v>
                </c:pt>
                <c:pt idx="22">
                  <c:v>16.090221062084101</c:v>
                </c:pt>
                <c:pt idx="23">
                  <c:v>16.3417504132969</c:v>
                </c:pt>
                <c:pt idx="24">
                  <c:v>16.569569659942211</c:v>
                </c:pt>
                <c:pt idx="25">
                  <c:v>16.790022761502531</c:v>
                </c:pt>
                <c:pt idx="26">
                  <c:v>16.994648686569079</c:v>
                </c:pt>
                <c:pt idx="27">
                  <c:v>17.179659652551599</c:v>
                </c:pt>
                <c:pt idx="28">
                  <c:v>17.343771394660429</c:v>
                </c:pt>
                <c:pt idx="29">
                  <c:v>17.48539318335078</c:v>
                </c:pt>
                <c:pt idx="30">
                  <c:v>17.602008450285201</c:v>
                </c:pt>
                <c:pt idx="31">
                  <c:v>17.695537106841751</c:v>
                </c:pt>
                <c:pt idx="32">
                  <c:v>17.764381538964219</c:v>
                </c:pt>
                <c:pt idx="33">
                  <c:v>17.811564100507599</c:v>
                </c:pt>
                <c:pt idx="34">
                  <c:v>17.83911621663519</c:v>
                </c:pt>
              </c:numCache>
            </c:numRef>
          </c:val>
          <c:smooth val="0"/>
          <c:extLst>
            <c:ext xmlns:c16="http://schemas.microsoft.com/office/drawing/2014/chart" uri="{C3380CC4-5D6E-409C-BE32-E72D297353CC}">
              <c16:uniqueId val="{00000003-BAAE-4F49-9503-9BA7594D08A2}"/>
            </c:ext>
          </c:extLst>
        </c:ser>
        <c:ser>
          <c:idx val="1"/>
          <c:order val="2"/>
          <c:tx>
            <c:strRef>
              <c:f>sim_total!$AD$5</c:f>
              <c:strCache>
                <c:ptCount val="1"/>
                <c:pt idx="0">
                  <c:v>1,5</c:v>
                </c:pt>
              </c:strCache>
            </c:strRef>
          </c:tx>
          <c:spPr>
            <a:ln w="19050" cap="rnd" cmpd="sng" algn="ctr">
              <a:solidFill>
                <a:schemeClr val="accent1">
                  <a:shade val="65000"/>
                </a:schemeClr>
              </a:solidFill>
              <a:prstDash val="solid"/>
              <a:round/>
            </a:ln>
            <a:effectLst/>
          </c:spPr>
          <c:marker>
            <c:symbol val="none"/>
          </c:marker>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02-864F-BFCE-CA7FC81AB53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sim_total!$AA$6:$AA$40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sim_total!$AD$6:$AD$40</c:f>
              <c:numCache>
                <c:formatCode>0.00</c:formatCode>
                <c:ptCount val="35"/>
                <c:pt idx="0">
                  <c:v>11.836257749656239</c:v>
                </c:pt>
                <c:pt idx="1">
                  <c:v>11.70651971673832</c:v>
                </c:pt>
                <c:pt idx="2">
                  <c:v>11.704530671862461</c:v>
                </c:pt>
                <c:pt idx="3">
                  <c:v>11.819425245439421</c:v>
                </c:pt>
                <c:pt idx="4">
                  <c:v>11.93956070724937</c:v>
                </c:pt>
                <c:pt idx="5">
                  <c:v>12.071364858711259</c:v>
                </c:pt>
                <c:pt idx="6">
                  <c:v>12.206846306785639</c:v>
                </c:pt>
                <c:pt idx="7">
                  <c:v>12.3507797947369</c:v>
                </c:pt>
                <c:pt idx="8">
                  <c:v>12.508294219891409</c:v>
                </c:pt>
                <c:pt idx="9">
                  <c:v>12.675151001977341</c:v>
                </c:pt>
                <c:pt idx="10">
                  <c:v>12.8457144361932</c:v>
                </c:pt>
                <c:pt idx="11">
                  <c:v>13.02423765043182</c:v>
                </c:pt>
                <c:pt idx="12">
                  <c:v>13.209674826847079</c:v>
                </c:pt>
                <c:pt idx="13">
                  <c:v>13.40292756090887</c:v>
                </c:pt>
                <c:pt idx="14">
                  <c:v>13.594644382211181</c:v>
                </c:pt>
                <c:pt idx="15">
                  <c:v>13.789626957246231</c:v>
                </c:pt>
                <c:pt idx="16">
                  <c:v>13.984067095575879</c:v>
                </c:pt>
                <c:pt idx="17">
                  <c:v>14.184252009728199</c:v>
                </c:pt>
                <c:pt idx="18">
                  <c:v>14.381454812798649</c:v>
                </c:pt>
                <c:pt idx="19">
                  <c:v>14.58596824093209</c:v>
                </c:pt>
                <c:pt idx="20">
                  <c:v>14.78308505954848</c:v>
                </c:pt>
                <c:pt idx="21">
                  <c:v>14.98727053951178</c:v>
                </c:pt>
                <c:pt idx="22">
                  <c:v>15.180989314675109</c:v>
                </c:pt>
                <c:pt idx="23">
                  <c:v>15.3735278930662</c:v>
                </c:pt>
                <c:pt idx="24">
                  <c:v>15.542579565266101</c:v>
                </c:pt>
                <c:pt idx="25">
                  <c:v>15.703630146348621</c:v>
                </c:pt>
                <c:pt idx="26">
                  <c:v>15.848854110711301</c:v>
                </c:pt>
                <c:pt idx="27">
                  <c:v>15.97486274369847</c:v>
                </c:pt>
                <c:pt idx="28">
                  <c:v>16.08062866738625</c:v>
                </c:pt>
                <c:pt idx="29">
                  <c:v>16.16485407578967</c:v>
                </c:pt>
                <c:pt idx="30">
                  <c:v>16.225403818500979</c:v>
                </c:pt>
                <c:pt idx="31">
                  <c:v>16.264246265200349</c:v>
                </c:pt>
                <c:pt idx="32">
                  <c:v>16.280104484698871</c:v>
                </c:pt>
                <c:pt idx="33">
                  <c:v>16.275939128012251</c:v>
                </c:pt>
                <c:pt idx="34">
                  <c:v>16.253774745450329</c:v>
                </c:pt>
              </c:numCache>
            </c:numRef>
          </c:val>
          <c:smooth val="0"/>
          <c:extLst>
            <c:ext xmlns:c16="http://schemas.microsoft.com/office/drawing/2014/chart" uri="{C3380CC4-5D6E-409C-BE32-E72D297353CC}">
              <c16:uniqueId val="{00000005-BAAE-4F49-9503-9BA7594D08A2}"/>
            </c:ext>
          </c:extLst>
        </c:ser>
        <c:ser>
          <c:idx val="2"/>
          <c:order val="3"/>
          <c:tx>
            <c:strRef>
              <c:f>sim_total!$AE$5</c:f>
              <c:strCache>
                <c:ptCount val="1"/>
                <c:pt idx="0">
                  <c:v>1,8</c:v>
                </c:pt>
              </c:strCache>
            </c:strRef>
          </c:tx>
          <c:spPr>
            <a:ln w="19050" cap="rnd" cmpd="sng" algn="ctr">
              <a:solidFill>
                <a:schemeClr val="accent1">
                  <a:shade val="82000"/>
                </a:schemeClr>
              </a:solidFill>
              <a:prstDash val="solid"/>
              <a:round/>
            </a:ln>
            <a:effectLst/>
          </c:spPr>
          <c:marker>
            <c:symbol val="none"/>
          </c:marker>
          <c:dLbls>
            <c:dLbl>
              <c:idx val="30"/>
              <c:layout>
                <c:manualLayout>
                  <c:x val="-5.4145510303315103E-2"/>
                  <c:y val="-1.810539744504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02-864F-BFCE-CA7FC81AB53E}"/>
                </c:ext>
              </c:extLst>
            </c:dLbl>
            <c:dLbl>
              <c:idx val="34"/>
              <c:layout>
                <c:manualLayout>
                  <c:x val="-2.3518344308560701E-2"/>
                  <c:y val="-1.16913484021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AE-4F49-9503-9BA7594D08A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sim_total!$AA$6:$AA$40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sim_total!$AE$6:$AE$40</c:f>
              <c:numCache>
                <c:formatCode>0.00</c:formatCode>
                <c:ptCount val="35"/>
                <c:pt idx="0">
                  <c:v>11.836257749656239</c:v>
                </c:pt>
                <c:pt idx="1">
                  <c:v>11.70651971673832</c:v>
                </c:pt>
                <c:pt idx="2">
                  <c:v>11.704530671862461</c:v>
                </c:pt>
                <c:pt idx="3">
                  <c:v>11.7851991105588</c:v>
                </c:pt>
                <c:pt idx="4">
                  <c:v>11.870512790076569</c:v>
                </c:pt>
                <c:pt idx="5">
                  <c:v>11.96680116547784</c:v>
                </c:pt>
                <c:pt idx="6">
                  <c:v>12.066067234477019</c:v>
                </c:pt>
                <c:pt idx="7">
                  <c:v>12.172988428698559</c:v>
                </c:pt>
                <c:pt idx="8">
                  <c:v>12.29253588620081</c:v>
                </c:pt>
                <c:pt idx="9">
                  <c:v>12.420443530757099</c:v>
                </c:pt>
                <c:pt idx="10">
                  <c:v>12.551128968811611</c:v>
                </c:pt>
                <c:pt idx="11">
                  <c:v>12.68870811189861</c:v>
                </c:pt>
                <c:pt idx="12">
                  <c:v>12.83210155833792</c:v>
                </c:pt>
                <c:pt idx="13">
                  <c:v>12.98212832095966</c:v>
                </c:pt>
                <c:pt idx="14">
                  <c:v>13.12969521745662</c:v>
                </c:pt>
                <c:pt idx="15">
                  <c:v>13.27944354788565</c:v>
                </c:pt>
                <c:pt idx="16">
                  <c:v>13.42769365725572</c:v>
                </c:pt>
                <c:pt idx="17">
                  <c:v>13.580474061222761</c:v>
                </c:pt>
                <c:pt idx="18">
                  <c:v>13.72941013587722</c:v>
                </c:pt>
                <c:pt idx="19">
                  <c:v>13.8843287256017</c:v>
                </c:pt>
                <c:pt idx="20">
                  <c:v>14.031214560469479</c:v>
                </c:pt>
                <c:pt idx="21">
                  <c:v>14.1838229995953</c:v>
                </c:pt>
                <c:pt idx="22">
                  <c:v>14.32555303434793</c:v>
                </c:pt>
                <c:pt idx="23">
                  <c:v>14.46523283329743</c:v>
                </c:pt>
                <c:pt idx="24">
                  <c:v>14.581948286123451</c:v>
                </c:pt>
                <c:pt idx="25">
                  <c:v>14.69038164908404</c:v>
                </c:pt>
                <c:pt idx="26">
                  <c:v>14.783302184486701</c:v>
                </c:pt>
                <c:pt idx="27">
                  <c:v>14.857689843357459</c:v>
                </c:pt>
                <c:pt idx="28">
                  <c:v>14.91275016821097</c:v>
                </c:pt>
                <c:pt idx="29">
                  <c:v>14.94744876452636</c:v>
                </c:pt>
                <c:pt idx="30">
                  <c:v>14.959992143003269</c:v>
                </c:pt>
                <c:pt idx="31">
                  <c:v>14.95238113882287</c:v>
                </c:pt>
                <c:pt idx="32">
                  <c:v>14.923619624625349</c:v>
                </c:pt>
                <c:pt idx="33">
                  <c:v>14.876597274340019</c:v>
                </c:pt>
                <c:pt idx="34">
                  <c:v>14.81331821383457</c:v>
                </c:pt>
              </c:numCache>
            </c:numRef>
          </c:val>
          <c:smooth val="0"/>
          <c:extLst>
            <c:ext xmlns:c16="http://schemas.microsoft.com/office/drawing/2014/chart" uri="{C3380CC4-5D6E-409C-BE32-E72D297353CC}">
              <c16:uniqueId val="{00000007-BAAE-4F49-9503-9BA7594D08A2}"/>
            </c:ext>
          </c:extLst>
        </c:ser>
        <c:ser>
          <c:idx val="3"/>
          <c:order val="4"/>
          <c:tx>
            <c:strRef>
              <c:f>sim_total!$AF$5</c:f>
              <c:strCache>
                <c:ptCount val="1"/>
                <c:pt idx="0">
                  <c:v>2</c:v>
                </c:pt>
              </c:strCache>
            </c:strRef>
          </c:tx>
          <c:spPr>
            <a:ln w="19050" cap="rnd" cmpd="sng" algn="ctr">
              <a:solidFill>
                <a:schemeClr val="accent1"/>
              </a:solidFill>
              <a:prstDash val="solid"/>
              <a:round/>
            </a:ln>
            <a:effectLst/>
          </c:spPr>
          <c:marker>
            <c:symbol val="none"/>
          </c:marker>
          <c:dLbls>
            <c:dLbl>
              <c:idx val="0"/>
              <c:layout>
                <c:manualLayout>
                  <c:x val="-8.1411126187245601E-3"/>
                  <c:y val="-8.8202866593164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AE-4F49-9503-9BA7594D08A2}"/>
                </c:ext>
              </c:extLst>
            </c:dLbl>
            <c:dLbl>
              <c:idx val="28"/>
              <c:layout>
                <c:manualLayout>
                  <c:x val="-5.4145510303315103E-2"/>
                  <c:y val="-1.2932426746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2-864F-BFCE-CA7FC81AB53E}"/>
                </c:ext>
              </c:extLst>
            </c:dLbl>
            <c:dLbl>
              <c:idx val="34"/>
              <c:layout>
                <c:manualLayout>
                  <c:x val="-2.3518344308560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AE-4F49-9503-9BA7594D08A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sim_total!$AA$6:$AA$40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sim_total!$AF$6:$AF$40</c:f>
              <c:numCache>
                <c:formatCode>0.00</c:formatCode>
                <c:ptCount val="35"/>
                <c:pt idx="0">
                  <c:v>11.836257749656239</c:v>
                </c:pt>
                <c:pt idx="1">
                  <c:v>11.70651971673832</c:v>
                </c:pt>
                <c:pt idx="2">
                  <c:v>11.704530671862461</c:v>
                </c:pt>
                <c:pt idx="3">
                  <c:v>11.762491597821709</c:v>
                </c:pt>
                <c:pt idx="4">
                  <c:v>11.82481307199077</c:v>
                </c:pt>
                <c:pt idx="5">
                  <c:v>11.897762098691731</c:v>
                </c:pt>
                <c:pt idx="6">
                  <c:v>11.973340922481921</c:v>
                </c:pt>
                <c:pt idx="7">
                  <c:v>12.05616598814742</c:v>
                </c:pt>
                <c:pt idx="8">
                  <c:v>12.15110842740711</c:v>
                </c:pt>
                <c:pt idx="9">
                  <c:v>12.25388832037679</c:v>
                </c:pt>
                <c:pt idx="10">
                  <c:v>12.35896229703997</c:v>
                </c:pt>
                <c:pt idx="11">
                  <c:v>12.47036095014035</c:v>
                </c:pt>
                <c:pt idx="12">
                  <c:v>12.586987679578771</c:v>
                </c:pt>
                <c:pt idx="13">
                  <c:v>12.70961275660154</c:v>
                </c:pt>
                <c:pt idx="14">
                  <c:v>12.829314971429699</c:v>
                </c:pt>
                <c:pt idx="15">
                  <c:v>12.95063614198795</c:v>
                </c:pt>
                <c:pt idx="16">
                  <c:v>13.069983855990319</c:v>
                </c:pt>
                <c:pt idx="17">
                  <c:v>13.19322468929491</c:v>
                </c:pt>
                <c:pt idx="18">
                  <c:v>13.31221457222612</c:v>
                </c:pt>
                <c:pt idx="19">
                  <c:v>13.43648648791047</c:v>
                </c:pt>
                <c:pt idx="20">
                  <c:v>13.552471413938351</c:v>
                </c:pt>
                <c:pt idx="21">
                  <c:v>13.673476201520261</c:v>
                </c:pt>
                <c:pt idx="22">
                  <c:v>13.783497592543499</c:v>
                </c:pt>
                <c:pt idx="23">
                  <c:v>13.89107538903364</c:v>
                </c:pt>
                <c:pt idx="24">
                  <c:v>13.97617710760259</c:v>
                </c:pt>
                <c:pt idx="25">
                  <c:v>14.05297657477445</c:v>
                </c:pt>
                <c:pt idx="26">
                  <c:v>14.114617059619819</c:v>
                </c:pt>
                <c:pt idx="27">
                  <c:v>14.158307342029079</c:v>
                </c:pt>
                <c:pt idx="28">
                  <c:v>14.18339479133502</c:v>
                </c:pt>
                <c:pt idx="29">
                  <c:v>14.189004442204061</c:v>
                </c:pt>
                <c:pt idx="30">
                  <c:v>14.17354929633891</c:v>
                </c:pt>
                <c:pt idx="31">
                  <c:v>14.139042950931399</c:v>
                </c:pt>
                <c:pt idx="32">
                  <c:v>14.084655471291381</c:v>
                </c:pt>
                <c:pt idx="33">
                  <c:v>14.01322402997326</c:v>
                </c:pt>
                <c:pt idx="34">
                  <c:v>13.92673182926457</c:v>
                </c:pt>
              </c:numCache>
            </c:numRef>
          </c:val>
          <c:smooth val="0"/>
          <c:extLst>
            <c:ext xmlns:c16="http://schemas.microsoft.com/office/drawing/2014/chart" uri="{C3380CC4-5D6E-409C-BE32-E72D297353CC}">
              <c16:uniqueId val="{0000000A-BAAE-4F49-9503-9BA7594D08A2}"/>
            </c:ext>
          </c:extLst>
        </c:ser>
        <c:ser>
          <c:idx val="4"/>
          <c:order val="5"/>
          <c:tx>
            <c:strRef>
              <c:f>sim_total!$AG$5</c:f>
              <c:strCache>
                <c:ptCount val="1"/>
                <c:pt idx="0">
                  <c:v>2,4</c:v>
                </c:pt>
              </c:strCache>
            </c:strRef>
          </c:tx>
          <c:spPr>
            <a:ln w="19050" cap="rnd" cmpd="sng" algn="ctr">
              <a:solidFill>
                <a:schemeClr val="accent1">
                  <a:tint val="83000"/>
                </a:schemeClr>
              </a:solidFill>
              <a:prstDash val="solid"/>
              <a:round/>
            </a:ln>
            <a:effectLst/>
          </c:spPr>
          <c:marker>
            <c:symbol val="none"/>
          </c:marker>
          <c:dLbls>
            <c:dLbl>
              <c:idx val="34"/>
              <c:layout>
                <c:manualLayout>
                  <c:x val="-2.3518344308560701E-2"/>
                  <c:y val="7.7942322681215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AE-4F49-9503-9BA7594D08A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sim_total!$AA$6:$AA$40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sim_total!$AG$6:$AG$40</c:f>
              <c:numCache>
                <c:formatCode>0.00</c:formatCode>
                <c:ptCount val="35"/>
                <c:pt idx="0">
                  <c:v>11.836257749656239</c:v>
                </c:pt>
                <c:pt idx="1">
                  <c:v>11.70651971673832</c:v>
                </c:pt>
                <c:pt idx="2">
                  <c:v>11.704530671862461</c:v>
                </c:pt>
                <c:pt idx="3">
                  <c:v>11.71733807921202</c:v>
                </c:pt>
                <c:pt idx="4">
                  <c:v>11.734201811386299</c:v>
                </c:pt>
                <c:pt idx="5">
                  <c:v>11.76126903439234</c:v>
                </c:pt>
                <c:pt idx="6">
                  <c:v>11.790545178715369</c:v>
                </c:pt>
                <c:pt idx="7">
                  <c:v>11.82653146041241</c:v>
                </c:pt>
                <c:pt idx="8">
                  <c:v>11.873908651832551</c:v>
                </c:pt>
                <c:pt idx="9">
                  <c:v>11.92837708533677</c:v>
                </c:pt>
                <c:pt idx="10">
                  <c:v>11.984476930508039</c:v>
                </c:pt>
                <c:pt idx="11">
                  <c:v>12.04607977905</c:v>
                </c:pt>
                <c:pt idx="12">
                  <c:v>12.112063877862161</c:v>
                </c:pt>
                <c:pt idx="13">
                  <c:v>12.183113732329399</c:v>
                </c:pt>
                <c:pt idx="14">
                  <c:v>12.250648586605379</c:v>
                </c:pt>
                <c:pt idx="15">
                  <c:v>12.31902540495085</c:v>
                </c:pt>
                <c:pt idx="16">
                  <c:v>12.384826726064469</c:v>
                </c:pt>
                <c:pt idx="17">
                  <c:v>12.45361619159322</c:v>
                </c:pt>
                <c:pt idx="18">
                  <c:v>12.51769777849082</c:v>
                </c:pt>
                <c:pt idx="19">
                  <c:v>12.586051574965699</c:v>
                </c:pt>
                <c:pt idx="20">
                  <c:v>12.64596343611437</c:v>
                </c:pt>
                <c:pt idx="21">
                  <c:v>12.70989595930118</c:v>
                </c:pt>
                <c:pt idx="22">
                  <c:v>12.762981087986599</c:v>
                </c:pt>
                <c:pt idx="23">
                  <c:v>12.8132173708208</c:v>
                </c:pt>
                <c:pt idx="24">
                  <c:v>12.84222739173725</c:v>
                </c:pt>
                <c:pt idx="25">
                  <c:v>12.863226501270949</c:v>
                </c:pt>
                <c:pt idx="26">
                  <c:v>12.87005281343311</c:v>
                </c:pt>
                <c:pt idx="27">
                  <c:v>12.860332559162449</c:v>
                </c:pt>
                <c:pt idx="28">
                  <c:v>12.833664739913401</c:v>
                </c:pt>
                <c:pt idx="29">
                  <c:v>12.78945556873833</c:v>
                </c:pt>
                <c:pt idx="30">
                  <c:v>12.72648253715534</c:v>
                </c:pt>
                <c:pt idx="31">
                  <c:v>12.6467640399565</c:v>
                </c:pt>
                <c:pt idx="32">
                  <c:v>12.54975549254959</c:v>
                </c:pt>
                <c:pt idx="33">
                  <c:v>12.438177099255681</c:v>
                </c:pt>
                <c:pt idx="34">
                  <c:v>12.31395376275632</c:v>
                </c:pt>
              </c:numCache>
            </c:numRef>
          </c:val>
          <c:smooth val="0"/>
          <c:extLst>
            <c:ext xmlns:c16="http://schemas.microsoft.com/office/drawing/2014/chart" uri="{C3380CC4-5D6E-409C-BE32-E72D297353CC}">
              <c16:uniqueId val="{0000000C-BAAE-4F49-9503-9BA7594D08A2}"/>
            </c:ext>
          </c:extLst>
        </c:ser>
        <c:ser>
          <c:idx val="5"/>
          <c:order val="6"/>
          <c:tx>
            <c:strRef>
              <c:f>sim_total!$AH$5</c:f>
              <c:strCache>
                <c:ptCount val="1"/>
                <c:pt idx="0">
                  <c:v>3</c:v>
                </c:pt>
              </c:strCache>
            </c:strRef>
          </c:tx>
          <c:spPr>
            <a:ln w="19050" cap="rnd" cmpd="sng" algn="ctr">
              <a:solidFill>
                <a:schemeClr val="accent1">
                  <a:tint val="65000"/>
                </a:schemeClr>
              </a:solidFill>
              <a:prstDash val="solid"/>
              <a:round/>
            </a:ln>
            <a:effectLst/>
          </c:spPr>
          <c:marker>
            <c:symbol val="none"/>
          </c:marker>
          <c:dLbls>
            <c:dLbl>
              <c:idx val="34"/>
              <c:layout>
                <c:manualLayout>
                  <c:x val="-2.3518344308560701E-2"/>
                  <c:y val="2.3382696804364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AE-4F49-9503-9BA7594D08A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sim_total!$AA$6:$AA$40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sim_total!$AH$6:$AH$40</c:f>
              <c:numCache>
                <c:formatCode>0.00</c:formatCode>
                <c:ptCount val="35"/>
                <c:pt idx="0">
                  <c:v>11.836257749656239</c:v>
                </c:pt>
                <c:pt idx="1">
                  <c:v>11.70651971673832</c:v>
                </c:pt>
                <c:pt idx="2">
                  <c:v>11.704530671862461</c:v>
                </c:pt>
                <c:pt idx="3">
                  <c:v>11.65025408257531</c:v>
                </c:pt>
                <c:pt idx="4">
                  <c:v>11.600225343382171</c:v>
                </c:pt>
                <c:pt idx="5">
                  <c:v>11.560416823995769</c:v>
                </c:pt>
                <c:pt idx="6">
                  <c:v>11.5228426654649</c:v>
                </c:pt>
                <c:pt idx="7">
                  <c:v>11.49184006041135</c:v>
                </c:pt>
                <c:pt idx="8">
                  <c:v>11.47181993036765</c:v>
                </c:pt>
                <c:pt idx="9">
                  <c:v>11.458464247020039</c:v>
                </c:pt>
                <c:pt idx="10">
                  <c:v>11.446443640983141</c:v>
                </c:pt>
                <c:pt idx="11">
                  <c:v>11.439410951323209</c:v>
                </c:pt>
                <c:pt idx="12">
                  <c:v>11.43622037928905</c:v>
                </c:pt>
                <c:pt idx="13">
                  <c:v>11.437447088108099</c:v>
                </c:pt>
                <c:pt idx="14">
                  <c:v>11.43500392389398</c:v>
                </c:pt>
                <c:pt idx="15">
                  <c:v>11.432995247253251</c:v>
                </c:pt>
                <c:pt idx="16">
                  <c:v>11.42825818313643</c:v>
                </c:pt>
                <c:pt idx="17">
                  <c:v>11.425942174015971</c:v>
                </c:pt>
                <c:pt idx="18">
                  <c:v>11.41898343622575</c:v>
                </c:pt>
                <c:pt idx="19">
                  <c:v>11.415604774369699</c:v>
                </c:pt>
                <c:pt idx="20">
                  <c:v>11.404277474369451</c:v>
                </c:pt>
                <c:pt idx="21">
                  <c:v>11.396310818865929</c:v>
                </c:pt>
                <c:pt idx="22">
                  <c:v>11.37839096086314</c:v>
                </c:pt>
                <c:pt idx="23">
                  <c:v>11.35777749751186</c:v>
                </c:pt>
                <c:pt idx="24">
                  <c:v>11.318319634846199</c:v>
                </c:pt>
                <c:pt idx="25">
                  <c:v>11.2719214122551</c:v>
                </c:pt>
                <c:pt idx="26">
                  <c:v>11.213335095471001</c:v>
                </c:pt>
                <c:pt idx="27">
                  <c:v>11.140716099430829</c:v>
                </c:pt>
                <c:pt idx="28">
                  <c:v>11.053963698844379</c:v>
                </c:pt>
                <c:pt idx="29">
                  <c:v>10.952817163843671</c:v>
                </c:pt>
                <c:pt idx="30">
                  <c:v>10.83648920659024</c:v>
                </c:pt>
                <c:pt idx="31">
                  <c:v>10.70695725444924</c:v>
                </c:pt>
                <c:pt idx="32">
                  <c:v>10.56399906252415</c:v>
                </c:pt>
                <c:pt idx="33">
                  <c:v>10.410132612994071</c:v>
                </c:pt>
                <c:pt idx="34">
                  <c:v>10.247159133529401</c:v>
                </c:pt>
              </c:numCache>
            </c:numRef>
          </c:val>
          <c:smooth val="0"/>
          <c:extLst>
            <c:ext xmlns:c16="http://schemas.microsoft.com/office/drawing/2014/chart" uri="{C3380CC4-5D6E-409C-BE32-E72D297353CC}">
              <c16:uniqueId val="{0000000E-BAAE-4F49-9503-9BA7594D08A2}"/>
            </c:ext>
          </c:extLst>
        </c:ser>
        <c:dLbls>
          <c:showLegendKey val="0"/>
          <c:showVal val="0"/>
          <c:showCatName val="0"/>
          <c:showSerName val="0"/>
          <c:showPercent val="0"/>
          <c:showBubbleSize val="0"/>
        </c:dLbls>
        <c:smooth val="0"/>
        <c:axId val="2075106568"/>
        <c:axId val="2075109960"/>
      </c:lineChart>
      <c:catAx>
        <c:axId val="207510656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5400000" spcFirstLastPara="1" vertOverflow="ellipsis" wrap="square" anchor="ctr" anchorCtr="1"/>
          <a:lstStyle/>
          <a:p>
            <a:pPr>
              <a:defRPr sz="700" b="0" i="0" u="none" strike="noStrike" kern="1200" baseline="0">
                <a:solidFill>
                  <a:schemeClr val="tx1"/>
                </a:solidFill>
                <a:latin typeface="+mn-lt"/>
                <a:ea typeface="+mn-ea"/>
                <a:cs typeface="+mn-cs"/>
              </a:defRPr>
            </a:pPr>
            <a:endParaRPr lang="es-ES"/>
          </a:p>
        </c:txPr>
        <c:crossAx val="2075109960"/>
        <c:crosses val="autoZero"/>
        <c:auto val="1"/>
        <c:lblAlgn val="ctr"/>
        <c:lblOffset val="100"/>
        <c:noMultiLvlLbl val="0"/>
      </c:catAx>
      <c:valAx>
        <c:axId val="2075109960"/>
        <c:scaling>
          <c:orientation val="minMax"/>
          <c:min val="9"/>
        </c:scaling>
        <c:delete val="0"/>
        <c:axPos val="l"/>
        <c:majorGridlines>
          <c:spPr>
            <a:ln w="6350" cap="flat" cmpd="sng" algn="ctr">
              <a:solidFill>
                <a:schemeClr val="tx1">
                  <a:tint val="75000"/>
                </a:schemeClr>
              </a:solidFill>
              <a:prstDash val="dash"/>
              <a:round/>
            </a:ln>
            <a:effectLst/>
          </c:spPr>
        </c:majorGridlines>
        <c:numFmt formatCode="0.00" sourceLinked="1"/>
        <c:majorTickMark val="out"/>
        <c:minorTickMark val="none"/>
        <c:tickLblPos val="nextTo"/>
        <c:spPr>
          <a:noFill/>
          <a:ln w="6350" cap="flat" cmpd="sng" algn="ctr">
            <a:solidFill>
              <a:schemeClr val="tx1">
                <a:tint val="75000"/>
              </a:schemeClr>
            </a:solidFill>
            <a:prstDash val="sysDash"/>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s-ES"/>
          </a:p>
        </c:txPr>
        <c:crossAx val="2075106568"/>
        <c:crosses val="autoZero"/>
        <c:crossBetween val="between"/>
      </c:valAx>
      <c:spPr>
        <a:noFill/>
        <a:ln>
          <a:noFill/>
        </a:ln>
        <a:effectLst/>
      </c:spPr>
    </c:plotArea>
    <c:legend>
      <c:legendPos val="r"/>
      <c:layout>
        <c:manualLayout>
          <c:xMode val="edge"/>
          <c:yMode val="edge"/>
          <c:x val="0.87859212293674105"/>
          <c:y val="0.25016812154770401"/>
          <c:w val="0.10516422397226401"/>
          <c:h val="0.5591529199382989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w="6350" cap="flat" cmpd="sng" algn="ctr">
      <a:noFill/>
      <a:prstDash val="solid"/>
      <a:miter lim="800000"/>
    </a:ln>
    <a:effectLst/>
  </c:spPr>
  <c:txPr>
    <a:bodyPr/>
    <a:lstStyle/>
    <a:p>
      <a:pPr>
        <a:defRPr sz="700"/>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err="1"/>
              <a:t>Distribución</a:t>
            </a:r>
            <a:r>
              <a:rPr lang="en-US" b="0" dirty="0"/>
              <a:t> </a:t>
            </a:r>
            <a:r>
              <a:rPr lang="en-US" b="0" dirty="0" err="1"/>
              <a:t>gasto</a:t>
            </a:r>
            <a:r>
              <a:rPr lang="en-US" b="0" dirty="0"/>
              <a:t> </a:t>
            </a:r>
            <a:r>
              <a:rPr lang="en-US" b="0" dirty="0" err="1"/>
              <a:t>público</a:t>
            </a:r>
            <a:r>
              <a:rPr lang="en-US" b="0" dirty="0"/>
              <a:t> </a:t>
            </a:r>
            <a:r>
              <a:rPr lang="en-US" b="0" dirty="0" err="1"/>
              <a:t>pensiones</a:t>
            </a:r>
            <a:r>
              <a:rPr lang="en-US" b="0" dirty="0"/>
              <a:t> (% PIB)</a:t>
            </a:r>
          </a:p>
        </c:rich>
      </c:tx>
      <c:overlay val="1"/>
    </c:title>
    <c:autoTitleDeleted val="0"/>
    <c:plotArea>
      <c:layout>
        <c:manualLayout>
          <c:layoutTarget val="inner"/>
          <c:xMode val="edge"/>
          <c:yMode val="edge"/>
          <c:x val="0.28230796150481202"/>
          <c:y val="0.115971559893042"/>
          <c:w val="0.66651159230096202"/>
          <c:h val="0.75384594531317495"/>
        </c:manualLayout>
      </c:layout>
      <c:barChart>
        <c:barDir val="bar"/>
        <c:grouping val="clustered"/>
        <c:varyColors val="0"/>
        <c:ser>
          <c:idx val="0"/>
          <c:order val="0"/>
          <c:tx>
            <c:strRef>
              <c:f>'total pensiones'!$P$51</c:f>
              <c:strCache>
                <c:ptCount val="1"/>
                <c:pt idx="0">
                  <c:v>2007</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pensiones'!$Q$50:$T$50</c:f>
              <c:strCache>
                <c:ptCount val="4"/>
                <c:pt idx="0">
                  <c:v>total</c:v>
                </c:pt>
                <c:pt idx="1">
                  <c:v>S Social contributivas</c:v>
                </c:pt>
                <c:pt idx="2">
                  <c:v>clases pasivas</c:v>
                </c:pt>
                <c:pt idx="3">
                  <c:v>PNC</c:v>
                </c:pt>
              </c:strCache>
            </c:strRef>
          </c:cat>
          <c:val>
            <c:numRef>
              <c:f>'total pensiones'!$Q$51:$T$51</c:f>
              <c:numCache>
                <c:formatCode>#,##0.0</c:formatCode>
                <c:ptCount val="4"/>
                <c:pt idx="0">
                  <c:v>8.3873836864491071</c:v>
                </c:pt>
                <c:pt idx="1">
                  <c:v>7.3838714960210297</c:v>
                </c:pt>
                <c:pt idx="2">
                  <c:v>0.76668082275559002</c:v>
                </c:pt>
                <c:pt idx="3">
                  <c:v>0.19605720540300001</c:v>
                </c:pt>
              </c:numCache>
            </c:numRef>
          </c:val>
          <c:extLst>
            <c:ext xmlns:c16="http://schemas.microsoft.com/office/drawing/2014/chart" uri="{C3380CC4-5D6E-409C-BE32-E72D297353CC}">
              <c16:uniqueId val="{00000000-FAFC-4A4F-B69B-4E4A56D8DBB0}"/>
            </c:ext>
          </c:extLst>
        </c:ser>
        <c:ser>
          <c:idx val="1"/>
          <c:order val="1"/>
          <c:tx>
            <c:strRef>
              <c:f>'total pensiones'!$P$52</c:f>
              <c:strCache>
                <c:ptCount val="1"/>
                <c:pt idx="0">
                  <c:v>2017</c:v>
                </c:pt>
              </c:strCache>
            </c:strRef>
          </c:tx>
          <c:spPr>
            <a:solidFill>
              <a:schemeClr val="accent3">
                <a:lumMod val="75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pensiones'!$Q$50:$T$50</c:f>
              <c:strCache>
                <c:ptCount val="4"/>
                <c:pt idx="0">
                  <c:v>total</c:v>
                </c:pt>
                <c:pt idx="1">
                  <c:v>S Social contributivas</c:v>
                </c:pt>
                <c:pt idx="2">
                  <c:v>clases pasivas</c:v>
                </c:pt>
                <c:pt idx="3">
                  <c:v>PNC</c:v>
                </c:pt>
              </c:strCache>
            </c:strRef>
          </c:cat>
          <c:val>
            <c:numRef>
              <c:f>'total pensiones'!$Q$52:$T$52</c:f>
              <c:numCache>
                <c:formatCode>#,##0.0</c:formatCode>
                <c:ptCount val="4"/>
                <c:pt idx="0">
                  <c:v>11.93900974886524</c:v>
                </c:pt>
                <c:pt idx="1">
                  <c:v>10.524185557066019</c:v>
                </c:pt>
                <c:pt idx="2">
                  <c:v>1.1849375472672761</c:v>
                </c:pt>
                <c:pt idx="3">
                  <c:v>0.21529489856874801</c:v>
                </c:pt>
              </c:numCache>
            </c:numRef>
          </c:val>
          <c:extLst>
            <c:ext xmlns:c16="http://schemas.microsoft.com/office/drawing/2014/chart" uri="{C3380CC4-5D6E-409C-BE32-E72D297353CC}">
              <c16:uniqueId val="{00000001-FAFC-4A4F-B69B-4E4A56D8DBB0}"/>
            </c:ext>
          </c:extLst>
        </c:ser>
        <c:dLbls>
          <c:showLegendKey val="0"/>
          <c:showVal val="0"/>
          <c:showCatName val="0"/>
          <c:showSerName val="0"/>
          <c:showPercent val="0"/>
          <c:showBubbleSize val="0"/>
        </c:dLbls>
        <c:gapWidth val="150"/>
        <c:axId val="2050581368"/>
        <c:axId val="2050584408"/>
      </c:barChart>
      <c:catAx>
        <c:axId val="2050581368"/>
        <c:scaling>
          <c:orientation val="minMax"/>
        </c:scaling>
        <c:delete val="0"/>
        <c:axPos val="l"/>
        <c:numFmt formatCode="General" sourceLinked="0"/>
        <c:majorTickMark val="out"/>
        <c:minorTickMark val="none"/>
        <c:tickLblPos val="nextTo"/>
        <c:crossAx val="2050584408"/>
        <c:crosses val="autoZero"/>
        <c:auto val="1"/>
        <c:lblAlgn val="ctr"/>
        <c:lblOffset val="100"/>
        <c:noMultiLvlLbl val="0"/>
      </c:catAx>
      <c:valAx>
        <c:axId val="2050584408"/>
        <c:scaling>
          <c:orientation val="minMax"/>
        </c:scaling>
        <c:delete val="0"/>
        <c:axPos val="b"/>
        <c:majorGridlines>
          <c:spPr>
            <a:ln>
              <a:prstDash val="dashDot"/>
            </a:ln>
          </c:spPr>
        </c:majorGridlines>
        <c:numFmt formatCode="#,##0.0" sourceLinked="0"/>
        <c:majorTickMark val="out"/>
        <c:minorTickMark val="none"/>
        <c:tickLblPos val="nextTo"/>
        <c:crossAx val="2050581368"/>
        <c:crosses val="autoZero"/>
        <c:crossBetween val="between"/>
      </c:valAx>
    </c:plotArea>
    <c:legend>
      <c:legendPos val="r"/>
      <c:layout>
        <c:manualLayout>
          <c:xMode val="edge"/>
          <c:yMode val="edge"/>
          <c:x val="0.67032103745652605"/>
          <c:y val="0.15739560672275399"/>
          <c:w val="0.25278495360493702"/>
          <c:h val="0.17041644411516399"/>
        </c:manualLayout>
      </c:layout>
      <c:overlay val="0"/>
      <c:spPr>
        <a:solidFill>
          <a:schemeClr val="bg1"/>
        </a:solidFill>
        <a:ln>
          <a:solidFill>
            <a:schemeClr val="accent1"/>
          </a:solidFill>
        </a:ln>
      </c:spPr>
    </c:legend>
    <c:plotVisOnly val="1"/>
    <c:dispBlanksAs val="gap"/>
    <c:showDLblsOverMax val="0"/>
  </c:chart>
  <c:spPr>
    <a:ln>
      <a:noFill/>
    </a:ln>
  </c:spPr>
  <c:txPr>
    <a:bodyPr/>
    <a:lstStyle/>
    <a:p>
      <a:pPr>
        <a:defRPr sz="800"/>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s-ES_tradnl" dirty="0"/>
              <a:t>Gasto pensiones Seguridad Social sobre PIB (en %)</a:t>
            </a:r>
          </a:p>
          <a:p>
            <a:pPr>
              <a:defRPr/>
            </a:pPr>
            <a:r>
              <a:rPr lang="es-ES_tradnl" dirty="0"/>
              <a:t>Sin aplicar reforma 2013</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7.3087960341456606E-2"/>
          <c:y val="0.18935349729574899"/>
          <c:w val="0.86953018372703395"/>
          <c:h val="0.66935950714493997"/>
        </c:manualLayout>
      </c:layout>
      <c:lineChart>
        <c:grouping val="standard"/>
        <c:varyColors val="0"/>
        <c:ser>
          <c:idx val="0"/>
          <c:order val="0"/>
          <c:tx>
            <c:strRef>
              <c:f>Hoja1!$D$4</c:f>
              <c:strCache>
                <c:ptCount val="1"/>
                <c:pt idx="0">
                  <c:v>base</c:v>
                </c:pt>
              </c:strCache>
            </c:strRef>
          </c:tx>
          <c:spPr>
            <a:ln w="28575" cap="rnd">
              <a:solidFill>
                <a:schemeClr val="tx1"/>
              </a:solidFill>
              <a:round/>
            </a:ln>
            <a:effectLst/>
          </c:spPr>
          <c:marker>
            <c:symbol val="none"/>
          </c:marker>
          <c:cat>
            <c:numRef>
              <c:f>Hoja1!$C$5:$C$37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Hoja1!$D$5:$D$37</c:f>
              <c:numCache>
                <c:formatCode>General</c:formatCode>
                <c:ptCount val="33"/>
                <c:pt idx="0">
                  <c:v>10.9</c:v>
                </c:pt>
                <c:pt idx="1">
                  <c:v>11.14</c:v>
                </c:pt>
                <c:pt idx="2">
                  <c:v>11.29</c:v>
                </c:pt>
                <c:pt idx="3">
                  <c:v>11.45</c:v>
                </c:pt>
                <c:pt idx="4">
                  <c:v>11.61</c:v>
                </c:pt>
                <c:pt idx="5">
                  <c:v>11.77</c:v>
                </c:pt>
                <c:pt idx="6">
                  <c:v>11.92</c:v>
                </c:pt>
                <c:pt idx="7">
                  <c:v>12.06</c:v>
                </c:pt>
                <c:pt idx="8">
                  <c:v>12.21</c:v>
                </c:pt>
                <c:pt idx="9">
                  <c:v>12.36</c:v>
                </c:pt>
                <c:pt idx="10">
                  <c:v>12.52</c:v>
                </c:pt>
                <c:pt idx="11">
                  <c:v>12.68</c:v>
                </c:pt>
                <c:pt idx="12">
                  <c:v>12.85</c:v>
                </c:pt>
                <c:pt idx="13">
                  <c:v>13.02</c:v>
                </c:pt>
                <c:pt idx="14">
                  <c:v>13.2</c:v>
                </c:pt>
                <c:pt idx="15">
                  <c:v>13.39</c:v>
                </c:pt>
                <c:pt idx="16">
                  <c:v>13.58</c:v>
                </c:pt>
                <c:pt idx="17">
                  <c:v>13.77</c:v>
                </c:pt>
                <c:pt idx="18">
                  <c:v>13.96</c:v>
                </c:pt>
                <c:pt idx="19">
                  <c:v>14.16</c:v>
                </c:pt>
                <c:pt idx="20">
                  <c:v>14.36</c:v>
                </c:pt>
                <c:pt idx="21">
                  <c:v>14.57</c:v>
                </c:pt>
                <c:pt idx="22">
                  <c:v>14.78</c:v>
                </c:pt>
                <c:pt idx="23">
                  <c:v>14.98</c:v>
                </c:pt>
                <c:pt idx="24">
                  <c:v>15.21</c:v>
                </c:pt>
                <c:pt idx="25">
                  <c:v>15.45</c:v>
                </c:pt>
                <c:pt idx="26">
                  <c:v>15.7</c:v>
                </c:pt>
                <c:pt idx="27">
                  <c:v>15.95</c:v>
                </c:pt>
                <c:pt idx="28">
                  <c:v>16.190000000000001</c:v>
                </c:pt>
                <c:pt idx="29">
                  <c:v>16.41</c:v>
                </c:pt>
                <c:pt idx="30">
                  <c:v>16.600000000000001</c:v>
                </c:pt>
                <c:pt idx="31">
                  <c:v>16.760000000000002</c:v>
                </c:pt>
                <c:pt idx="32">
                  <c:v>16.87</c:v>
                </c:pt>
              </c:numCache>
            </c:numRef>
          </c:val>
          <c:smooth val="0"/>
          <c:extLst>
            <c:ext xmlns:c16="http://schemas.microsoft.com/office/drawing/2014/chart" uri="{C3380CC4-5D6E-409C-BE32-E72D297353CC}">
              <c16:uniqueId val="{00000000-CCF8-2643-A90C-B26EBB5DAE55}"/>
            </c:ext>
          </c:extLst>
        </c:ser>
        <c:ser>
          <c:idx val="1"/>
          <c:order val="1"/>
          <c:tx>
            <c:strRef>
              <c:f>Hoja1!$E$4</c:f>
              <c:strCache>
                <c:ptCount val="1"/>
                <c:pt idx="0">
                  <c:v>Alta inmigracion</c:v>
                </c:pt>
              </c:strCache>
            </c:strRef>
          </c:tx>
          <c:spPr>
            <a:ln w="41275" cap="rnd">
              <a:solidFill>
                <a:schemeClr val="bg1">
                  <a:lumMod val="65000"/>
                </a:schemeClr>
              </a:solidFill>
              <a:round/>
            </a:ln>
            <a:effectLst/>
          </c:spPr>
          <c:marker>
            <c:symbol val="none"/>
          </c:marker>
          <c:cat>
            <c:numRef>
              <c:f>Hoja1!$C$5:$C$37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Hoja1!$E$5:$E$37</c:f>
              <c:numCache>
                <c:formatCode>General</c:formatCode>
                <c:ptCount val="33"/>
                <c:pt idx="0">
                  <c:v>10.9</c:v>
                </c:pt>
                <c:pt idx="1">
                  <c:v>11.05</c:v>
                </c:pt>
                <c:pt idx="2">
                  <c:v>11.17</c:v>
                </c:pt>
                <c:pt idx="3">
                  <c:v>11.29</c:v>
                </c:pt>
                <c:pt idx="4">
                  <c:v>11.41</c:v>
                </c:pt>
                <c:pt idx="5">
                  <c:v>11.51</c:v>
                </c:pt>
                <c:pt idx="6">
                  <c:v>11.6</c:v>
                </c:pt>
                <c:pt idx="7">
                  <c:v>11.67</c:v>
                </c:pt>
                <c:pt idx="8">
                  <c:v>11.74</c:v>
                </c:pt>
                <c:pt idx="9">
                  <c:v>11.81</c:v>
                </c:pt>
                <c:pt idx="10">
                  <c:v>11.89</c:v>
                </c:pt>
                <c:pt idx="11">
                  <c:v>11.96</c:v>
                </c:pt>
                <c:pt idx="12">
                  <c:v>12.04</c:v>
                </c:pt>
                <c:pt idx="13">
                  <c:v>12.11</c:v>
                </c:pt>
                <c:pt idx="14">
                  <c:v>12.18</c:v>
                </c:pt>
                <c:pt idx="15">
                  <c:v>12.27</c:v>
                </c:pt>
                <c:pt idx="16">
                  <c:v>12.35</c:v>
                </c:pt>
                <c:pt idx="17">
                  <c:v>12.43</c:v>
                </c:pt>
                <c:pt idx="18">
                  <c:v>12.5</c:v>
                </c:pt>
                <c:pt idx="19">
                  <c:v>12.57</c:v>
                </c:pt>
                <c:pt idx="20">
                  <c:v>12.65</c:v>
                </c:pt>
                <c:pt idx="21">
                  <c:v>12.72</c:v>
                </c:pt>
                <c:pt idx="22">
                  <c:v>12.8</c:v>
                </c:pt>
                <c:pt idx="23">
                  <c:v>12.94</c:v>
                </c:pt>
                <c:pt idx="24">
                  <c:v>13.03</c:v>
                </c:pt>
                <c:pt idx="25">
                  <c:v>13.13</c:v>
                </c:pt>
                <c:pt idx="26">
                  <c:v>13.23</c:v>
                </c:pt>
                <c:pt idx="27">
                  <c:v>13.32</c:v>
                </c:pt>
                <c:pt idx="28">
                  <c:v>13.41</c:v>
                </c:pt>
                <c:pt idx="29">
                  <c:v>13.48</c:v>
                </c:pt>
                <c:pt idx="30">
                  <c:v>13.53</c:v>
                </c:pt>
                <c:pt idx="31">
                  <c:v>13.54</c:v>
                </c:pt>
                <c:pt idx="32">
                  <c:v>13.56</c:v>
                </c:pt>
              </c:numCache>
            </c:numRef>
          </c:val>
          <c:smooth val="0"/>
          <c:extLst>
            <c:ext xmlns:c16="http://schemas.microsoft.com/office/drawing/2014/chart" uri="{C3380CC4-5D6E-409C-BE32-E72D297353CC}">
              <c16:uniqueId val="{00000001-CCF8-2643-A90C-B26EBB5DAE55}"/>
            </c:ext>
          </c:extLst>
        </c:ser>
        <c:dLbls>
          <c:showLegendKey val="0"/>
          <c:showVal val="0"/>
          <c:showCatName val="0"/>
          <c:showSerName val="0"/>
          <c:showPercent val="0"/>
          <c:showBubbleSize val="0"/>
        </c:dLbls>
        <c:smooth val="0"/>
        <c:axId val="2075010136"/>
        <c:axId val="2075003368"/>
      </c:lineChart>
      <c:catAx>
        <c:axId val="207501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2075003368"/>
        <c:crosses val="autoZero"/>
        <c:auto val="1"/>
        <c:lblAlgn val="ctr"/>
        <c:lblOffset val="100"/>
        <c:noMultiLvlLbl val="0"/>
      </c:catAx>
      <c:valAx>
        <c:axId val="2075003368"/>
        <c:scaling>
          <c:orientation val="minMax"/>
          <c:min val="9"/>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2075010136"/>
        <c:crosses val="autoZero"/>
        <c:crossBetween val="between"/>
      </c:valAx>
      <c:spPr>
        <a:noFill/>
        <a:ln>
          <a:noFill/>
        </a:ln>
        <a:effectLst/>
      </c:spPr>
    </c:plotArea>
    <c:legend>
      <c:legendPos val="b"/>
      <c:layout>
        <c:manualLayout>
          <c:xMode val="edge"/>
          <c:yMode val="edge"/>
          <c:x val="0.102826953279415"/>
          <c:y val="0.227554019915096"/>
          <c:w val="0.36160960858153601"/>
          <c:h val="6.11417322834646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s-ES" sz="1200" b="0"/>
              <a:t>Evolución cuotas sociales y gasto en pensiones 2008-2013</a:t>
            </a:r>
          </a:p>
          <a:p>
            <a:pPr>
              <a:defRPr sz="1200" b="0"/>
            </a:pPr>
            <a:r>
              <a:rPr lang="es-ES" sz="1200" b="0"/>
              <a:t> (euros nominales)</a:t>
            </a:r>
          </a:p>
        </c:rich>
      </c:tx>
      <c:layout>
        <c:manualLayout>
          <c:xMode val="edge"/>
          <c:yMode val="edge"/>
          <c:x val="0.15080452004907899"/>
          <c:y val="2.2399205339688401E-2"/>
        </c:manualLayout>
      </c:layout>
      <c:overlay val="1"/>
    </c:title>
    <c:autoTitleDeleted val="0"/>
    <c:plotArea>
      <c:layout>
        <c:manualLayout>
          <c:layoutTarget val="inner"/>
          <c:xMode val="edge"/>
          <c:yMode val="edge"/>
          <c:x val="0.103592218575235"/>
          <c:y val="0.12935182334858"/>
          <c:w val="0.724527136475006"/>
          <c:h val="0.76932137068142603"/>
        </c:manualLayout>
      </c:layout>
      <c:barChart>
        <c:barDir val="col"/>
        <c:grouping val="clustered"/>
        <c:varyColors val="0"/>
        <c:ser>
          <c:idx val="0"/>
          <c:order val="0"/>
          <c:spPr>
            <a:solidFill>
              <a:schemeClr val="bg1">
                <a:lumMod val="75000"/>
              </a:schemeClr>
            </a:solidFill>
          </c:spPr>
          <c:invertIfNegative val="0"/>
          <c:dLbls>
            <c:dLbl>
              <c:idx val="0"/>
              <c:layout>
                <c:manualLayout>
                  <c:x val="-2.7777777777777801E-3"/>
                  <c:y val="0.1342592592592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EC-8A42-BA22-0D66AB8DDD3E}"/>
                </c:ext>
              </c:extLst>
            </c:dLbl>
            <c:dLbl>
              <c:idx val="1"/>
              <c:layout>
                <c:manualLayout>
                  <c:x val="8.3333333333333297E-3"/>
                  <c:y val="0.226851851851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EC-8A42-BA22-0D66AB8DDD3E}"/>
                </c:ext>
              </c:extLst>
            </c:dLbl>
            <c:spPr>
              <a:noFill/>
              <a:ln>
                <a:noFill/>
              </a:ln>
              <a:effectLst/>
            </c:spPr>
            <c:txPr>
              <a:bodyPr wrap="square" lIns="38100" tIns="19050" rIns="38100" bIns="19050" anchor="ctr">
                <a:spAutoFit/>
              </a:bodyPr>
              <a:lstStyle/>
              <a:p>
                <a:pPr>
                  <a:defRPr sz="105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gráficos!$C$40:$D$40</c:f>
              <c:strCache>
                <c:ptCount val="2"/>
                <c:pt idx="0">
                  <c:v>cuotas ocupados</c:v>
                </c:pt>
                <c:pt idx="1">
                  <c:v>gasto pensiones</c:v>
                </c:pt>
              </c:strCache>
            </c:strRef>
          </c:cat>
          <c:val>
            <c:numRef>
              <c:f>gráficos!$C$42:$D$42</c:f>
              <c:numCache>
                <c:formatCode>#,##0.00</c:formatCode>
                <c:ptCount val="2"/>
                <c:pt idx="0">
                  <c:v>-10507.075000000001</c:v>
                </c:pt>
                <c:pt idx="1">
                  <c:v>23835.760000000009</c:v>
                </c:pt>
              </c:numCache>
            </c:numRef>
          </c:val>
          <c:extLst>
            <c:ext xmlns:c16="http://schemas.microsoft.com/office/drawing/2014/chart" uri="{C3380CC4-5D6E-409C-BE32-E72D297353CC}">
              <c16:uniqueId val="{00000002-DFEC-8A42-BA22-0D66AB8DDD3E}"/>
            </c:ext>
          </c:extLst>
        </c:ser>
        <c:dLbls>
          <c:showLegendKey val="0"/>
          <c:showVal val="0"/>
          <c:showCatName val="0"/>
          <c:showSerName val="0"/>
          <c:showPercent val="0"/>
          <c:showBubbleSize val="0"/>
        </c:dLbls>
        <c:gapWidth val="150"/>
        <c:axId val="2050684440"/>
        <c:axId val="2050687480"/>
      </c:barChart>
      <c:catAx>
        <c:axId val="2050684440"/>
        <c:scaling>
          <c:orientation val="minMax"/>
        </c:scaling>
        <c:delete val="0"/>
        <c:axPos val="b"/>
        <c:numFmt formatCode="General" sourceLinked="0"/>
        <c:majorTickMark val="out"/>
        <c:minorTickMark val="none"/>
        <c:tickLblPos val="low"/>
        <c:crossAx val="2050687480"/>
        <c:crosses val="autoZero"/>
        <c:auto val="1"/>
        <c:lblAlgn val="ctr"/>
        <c:lblOffset val="100"/>
        <c:noMultiLvlLbl val="0"/>
      </c:catAx>
      <c:valAx>
        <c:axId val="2050687480"/>
        <c:scaling>
          <c:orientation val="minMax"/>
        </c:scaling>
        <c:delete val="0"/>
        <c:axPos val="l"/>
        <c:numFmt formatCode="#,##0" sourceLinked="0"/>
        <c:majorTickMark val="out"/>
        <c:minorTickMark val="none"/>
        <c:tickLblPos val="nextTo"/>
        <c:crossAx val="2050684440"/>
        <c:crosses val="autoZero"/>
        <c:crossBetween val="between"/>
      </c:valAx>
    </c:plotArea>
    <c:plotVisOnly val="1"/>
    <c:dispBlanksAs val="gap"/>
    <c:showDLblsOverMax val="0"/>
  </c:chart>
  <c:txPr>
    <a:bodyPr/>
    <a:lstStyle/>
    <a:p>
      <a:pPr>
        <a:defRPr sz="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Influencia componentes en evolución anual del saldo Seguridad Social (% PIB)</a:t>
            </a:r>
          </a:p>
        </c:rich>
      </c:tx>
      <c:overlay val="1"/>
    </c:title>
    <c:autoTitleDeleted val="0"/>
    <c:plotArea>
      <c:layout>
        <c:manualLayout>
          <c:layoutTarget val="inner"/>
          <c:xMode val="edge"/>
          <c:yMode val="edge"/>
          <c:x val="9.15266461257562E-2"/>
          <c:y val="0.19704049944716601"/>
          <c:w val="0.66628956882617996"/>
          <c:h val="0.64531636184953101"/>
        </c:manualLayout>
      </c:layout>
      <c:barChart>
        <c:barDir val="col"/>
        <c:grouping val="stacked"/>
        <c:varyColors val="0"/>
        <c:ser>
          <c:idx val="0"/>
          <c:order val="0"/>
          <c:tx>
            <c:strRef>
              <c:f>Hoja1!$C$27</c:f>
              <c:strCache>
                <c:ptCount val="1"/>
                <c:pt idx="0">
                  <c:v>cuotas ocupados</c:v>
                </c:pt>
              </c:strCache>
            </c:strRef>
          </c:tx>
          <c:spPr>
            <a:solidFill>
              <a:schemeClr val="accent1">
                <a:lumMod val="75000"/>
              </a:schemeClr>
            </a:solidFill>
            <a:ln>
              <a:noFill/>
            </a:ln>
          </c:spPr>
          <c:invertIfNegative val="0"/>
          <c:cat>
            <c:numRef>
              <c:f>Hoja1!$B$28:$B$44</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Hoja1!$C$28:$C$44</c:f>
              <c:numCache>
                <c:formatCode>#,##0.00</c:formatCode>
                <c:ptCount val="17"/>
                <c:pt idx="0">
                  <c:v>0.784127297263297</c:v>
                </c:pt>
                <c:pt idx="1">
                  <c:v>0.51974674624443495</c:v>
                </c:pt>
                <c:pt idx="2">
                  <c:v>0.621961935201228</c:v>
                </c:pt>
                <c:pt idx="3">
                  <c:v>0.56500197348563896</c:v>
                </c:pt>
                <c:pt idx="4">
                  <c:v>0.61155468822200598</c:v>
                </c:pt>
                <c:pt idx="5">
                  <c:v>0.73275600362707904</c:v>
                </c:pt>
                <c:pt idx="6">
                  <c:v>0.65369395275937303</c:v>
                </c:pt>
                <c:pt idx="7">
                  <c:v>0.325362589555522</c:v>
                </c:pt>
                <c:pt idx="8">
                  <c:v>-0.39332310195971398</c:v>
                </c:pt>
                <c:pt idx="9">
                  <c:v>-6.6470659525790302E-2</c:v>
                </c:pt>
                <c:pt idx="10">
                  <c:v>4.0124699531862901E-2</c:v>
                </c:pt>
                <c:pt idx="11">
                  <c:v>-0.42643191973516897</c:v>
                </c:pt>
                <c:pt idx="12">
                  <c:v>-0.15016419112470999</c:v>
                </c:pt>
                <c:pt idx="13">
                  <c:v>0.21740295557002001</c:v>
                </c:pt>
                <c:pt idx="14">
                  <c:v>0.22977950780884801</c:v>
                </c:pt>
                <c:pt idx="15">
                  <c:v>0.31982248972259197</c:v>
                </c:pt>
                <c:pt idx="16">
                  <c:v>0.39433711513367897</c:v>
                </c:pt>
              </c:numCache>
            </c:numRef>
          </c:val>
          <c:extLst>
            <c:ext xmlns:c16="http://schemas.microsoft.com/office/drawing/2014/chart" uri="{C3380CC4-5D6E-409C-BE32-E72D297353CC}">
              <c16:uniqueId val="{00000000-3D39-7C4B-AF68-70722F100BF7}"/>
            </c:ext>
          </c:extLst>
        </c:ser>
        <c:ser>
          <c:idx val="1"/>
          <c:order val="1"/>
          <c:tx>
            <c:strRef>
              <c:f>Hoja1!$D$27</c:f>
              <c:strCache>
                <c:ptCount val="1"/>
                <c:pt idx="0">
                  <c:v>pensiones</c:v>
                </c:pt>
              </c:strCache>
            </c:strRef>
          </c:tx>
          <c:spPr>
            <a:solidFill>
              <a:schemeClr val="accent2">
                <a:lumMod val="60000"/>
                <a:lumOff val="40000"/>
              </a:schemeClr>
            </a:solidFill>
            <a:ln>
              <a:solidFill>
                <a:srgbClr val="FF0000"/>
              </a:solidFill>
            </a:ln>
          </c:spPr>
          <c:invertIfNegative val="0"/>
          <c:cat>
            <c:numRef>
              <c:f>Hoja1!$B$28:$B$44</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Hoja1!$D$28:$D$44</c:f>
              <c:numCache>
                <c:formatCode>#,##0.00</c:formatCode>
                <c:ptCount val="17"/>
                <c:pt idx="0">
                  <c:v>-0.32833281870060999</c:v>
                </c:pt>
                <c:pt idx="1">
                  <c:v>-0.46415797396995501</c:v>
                </c:pt>
                <c:pt idx="2">
                  <c:v>-0.41057933568313498</c:v>
                </c:pt>
                <c:pt idx="3">
                  <c:v>-0.49938241508207398</c:v>
                </c:pt>
                <c:pt idx="4">
                  <c:v>-0.48325105365981602</c:v>
                </c:pt>
                <c:pt idx="5">
                  <c:v>-0.47370765515777202</c:v>
                </c:pt>
                <c:pt idx="6">
                  <c:v>-0.56258055323475797</c:v>
                </c:pt>
                <c:pt idx="7">
                  <c:v>-0.44105976758791199</c:v>
                </c:pt>
                <c:pt idx="8">
                  <c:v>-0.48594761610848303</c:v>
                </c:pt>
                <c:pt idx="9">
                  <c:v>-0.53000750291651599</c:v>
                </c:pt>
                <c:pt idx="10">
                  <c:v>-0.35805899218339099</c:v>
                </c:pt>
                <c:pt idx="11">
                  <c:v>-0.38182730981632101</c:v>
                </c:pt>
                <c:pt idx="12">
                  <c:v>-0.49340310481126898</c:v>
                </c:pt>
                <c:pt idx="13">
                  <c:v>-0.34773510763964099</c:v>
                </c:pt>
                <c:pt idx="14">
                  <c:v>-0.31098723642411702</c:v>
                </c:pt>
                <c:pt idx="15">
                  <c:v>-0.31840793786601601</c:v>
                </c:pt>
                <c:pt idx="16">
                  <c:v>-0.31977713749146303</c:v>
                </c:pt>
              </c:numCache>
            </c:numRef>
          </c:val>
          <c:extLst>
            <c:ext xmlns:c16="http://schemas.microsoft.com/office/drawing/2014/chart" uri="{C3380CC4-5D6E-409C-BE32-E72D297353CC}">
              <c16:uniqueId val="{00000001-3D39-7C4B-AF68-70722F100BF7}"/>
            </c:ext>
          </c:extLst>
        </c:ser>
        <c:ser>
          <c:idx val="2"/>
          <c:order val="2"/>
          <c:tx>
            <c:strRef>
              <c:f>Hoja1!$E$27</c:f>
              <c:strCache>
                <c:ptCount val="1"/>
                <c:pt idx="0">
                  <c:v>otros</c:v>
                </c:pt>
              </c:strCache>
            </c:strRef>
          </c:tx>
          <c:invertIfNegative val="0"/>
          <c:cat>
            <c:numRef>
              <c:f>Hoja1!$B$28:$B$44</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Hoja1!$E$28:$E$44</c:f>
              <c:numCache>
                <c:formatCode>0.00</c:formatCode>
                <c:ptCount val="17"/>
                <c:pt idx="0">
                  <c:v>-0.10644606077241001</c:v>
                </c:pt>
                <c:pt idx="1">
                  <c:v>4.9769914905879897E-2</c:v>
                </c:pt>
                <c:pt idx="2">
                  <c:v>3.4611038094670497E-2</c:v>
                </c:pt>
                <c:pt idx="3">
                  <c:v>-1.4162661651379E-4</c:v>
                </c:pt>
                <c:pt idx="4">
                  <c:v>1.60203575028517E-2</c:v>
                </c:pt>
                <c:pt idx="5">
                  <c:v>-2.4372652469210301E-2</c:v>
                </c:pt>
                <c:pt idx="6">
                  <c:v>8.9005715173939307E-2</c:v>
                </c:pt>
                <c:pt idx="7">
                  <c:v>0.10894654844486901</c:v>
                </c:pt>
                <c:pt idx="8">
                  <c:v>0.347541504716254</c:v>
                </c:pt>
                <c:pt idx="9">
                  <c:v>1.70318980343365E-3</c:v>
                </c:pt>
                <c:pt idx="10">
                  <c:v>4.52582321029385E-2</c:v>
                </c:pt>
                <c:pt idx="11">
                  <c:v>0.30287816972795401</c:v>
                </c:pt>
                <c:pt idx="12">
                  <c:v>0.35707377095533099</c:v>
                </c:pt>
                <c:pt idx="13">
                  <c:v>-0.344787059135507</c:v>
                </c:pt>
                <c:pt idx="14">
                  <c:v>-0.18968241203601199</c:v>
                </c:pt>
                <c:pt idx="15">
                  <c:v>-0.18690354454949201</c:v>
                </c:pt>
                <c:pt idx="16">
                  <c:v>-2.9868561878366302E-2</c:v>
                </c:pt>
              </c:numCache>
            </c:numRef>
          </c:val>
          <c:extLst>
            <c:ext xmlns:c16="http://schemas.microsoft.com/office/drawing/2014/chart" uri="{C3380CC4-5D6E-409C-BE32-E72D297353CC}">
              <c16:uniqueId val="{00000002-3D39-7C4B-AF68-70722F100BF7}"/>
            </c:ext>
          </c:extLst>
        </c:ser>
        <c:dLbls>
          <c:showLegendKey val="0"/>
          <c:showVal val="0"/>
          <c:showCatName val="0"/>
          <c:showSerName val="0"/>
          <c:showPercent val="0"/>
          <c:showBubbleSize val="0"/>
        </c:dLbls>
        <c:gapWidth val="150"/>
        <c:overlap val="100"/>
        <c:axId val="2050747976"/>
        <c:axId val="2050751096"/>
      </c:barChart>
      <c:lineChart>
        <c:grouping val="standard"/>
        <c:varyColors val="0"/>
        <c:ser>
          <c:idx val="3"/>
          <c:order val="3"/>
          <c:tx>
            <c:strRef>
              <c:f>Hoja1!$F$27</c:f>
              <c:strCache>
                <c:ptCount val="1"/>
                <c:pt idx="0">
                  <c:v>evolución anual saldo</c:v>
                </c:pt>
              </c:strCache>
            </c:strRef>
          </c:tx>
          <c:spPr>
            <a:ln>
              <a:solidFill>
                <a:schemeClr val="tx1"/>
              </a:solidFill>
            </a:ln>
          </c:spPr>
          <c:marker>
            <c:symbol val="none"/>
          </c:marker>
          <c:val>
            <c:numRef>
              <c:f>Hoja1!$F$28:$F$44</c:f>
              <c:numCache>
                <c:formatCode>0.00</c:formatCode>
                <c:ptCount val="17"/>
                <c:pt idx="0">
                  <c:v>0.34934841779027598</c:v>
                </c:pt>
                <c:pt idx="1">
                  <c:v>0.10535868718036</c:v>
                </c:pt>
                <c:pt idx="2">
                  <c:v>0.24599363761276299</c:v>
                </c:pt>
                <c:pt idx="3">
                  <c:v>6.5477931787051899E-2</c:v>
                </c:pt>
                <c:pt idx="4">
                  <c:v>0.14432399206504301</c:v>
                </c:pt>
                <c:pt idx="5">
                  <c:v>0.234675696000095</c:v>
                </c:pt>
                <c:pt idx="6">
                  <c:v>0.18011911469855299</c:v>
                </c:pt>
                <c:pt idx="7">
                  <c:v>-6.7506295875209999E-3</c:v>
                </c:pt>
                <c:pt idx="8">
                  <c:v>-0.53172921335194301</c:v>
                </c:pt>
                <c:pt idx="9">
                  <c:v>-0.59477497263887402</c:v>
                </c:pt>
                <c:pt idx="10">
                  <c:v>-0.27267606054859</c:v>
                </c:pt>
                <c:pt idx="11">
                  <c:v>-0.50538105982353598</c:v>
                </c:pt>
                <c:pt idx="12">
                  <c:v>-0.28649352498064801</c:v>
                </c:pt>
                <c:pt idx="13">
                  <c:v>-0.47511921120512801</c:v>
                </c:pt>
                <c:pt idx="14">
                  <c:v>-0.27089014065128098</c:v>
                </c:pt>
                <c:pt idx="15">
                  <c:v>-0.18548899269291599</c:v>
                </c:pt>
                <c:pt idx="16">
                  <c:v>4.4691415763849503E-2</c:v>
                </c:pt>
              </c:numCache>
            </c:numRef>
          </c:val>
          <c:smooth val="0"/>
          <c:extLst>
            <c:ext xmlns:c16="http://schemas.microsoft.com/office/drawing/2014/chart" uri="{C3380CC4-5D6E-409C-BE32-E72D297353CC}">
              <c16:uniqueId val="{00000003-3D39-7C4B-AF68-70722F100BF7}"/>
            </c:ext>
          </c:extLst>
        </c:ser>
        <c:dLbls>
          <c:showLegendKey val="0"/>
          <c:showVal val="0"/>
          <c:showCatName val="0"/>
          <c:showSerName val="0"/>
          <c:showPercent val="0"/>
          <c:showBubbleSize val="0"/>
        </c:dLbls>
        <c:marker val="1"/>
        <c:smooth val="0"/>
        <c:axId val="2050747976"/>
        <c:axId val="2050751096"/>
      </c:lineChart>
      <c:catAx>
        <c:axId val="2050747976"/>
        <c:scaling>
          <c:orientation val="minMax"/>
        </c:scaling>
        <c:delete val="0"/>
        <c:axPos val="b"/>
        <c:numFmt formatCode="General" sourceLinked="1"/>
        <c:majorTickMark val="out"/>
        <c:minorTickMark val="none"/>
        <c:tickLblPos val="low"/>
        <c:txPr>
          <a:bodyPr rot="-5400000" vert="horz"/>
          <a:lstStyle/>
          <a:p>
            <a:pPr>
              <a:defRPr/>
            </a:pPr>
            <a:endParaRPr lang="es-ES"/>
          </a:p>
        </c:txPr>
        <c:crossAx val="2050751096"/>
        <c:crosses val="autoZero"/>
        <c:auto val="1"/>
        <c:lblAlgn val="ctr"/>
        <c:lblOffset val="100"/>
        <c:noMultiLvlLbl val="0"/>
      </c:catAx>
      <c:valAx>
        <c:axId val="2050751096"/>
        <c:scaling>
          <c:orientation val="minMax"/>
        </c:scaling>
        <c:delete val="0"/>
        <c:axPos val="l"/>
        <c:numFmt formatCode="#,##0.0" sourceLinked="0"/>
        <c:majorTickMark val="out"/>
        <c:minorTickMark val="none"/>
        <c:tickLblPos val="nextTo"/>
        <c:crossAx val="2050747976"/>
        <c:crosses val="autoZero"/>
        <c:crossBetween val="between"/>
      </c:valAx>
    </c:plotArea>
    <c:legend>
      <c:legendPos val="r"/>
      <c:layout>
        <c:manualLayout>
          <c:xMode val="edge"/>
          <c:yMode val="edge"/>
          <c:x val="0.76377915722136502"/>
          <c:y val="0.26174510774565002"/>
          <c:w val="0.221914332004675"/>
          <c:h val="0.52880509242237195"/>
        </c:manualLayout>
      </c:layout>
      <c:overlay val="0"/>
      <c:spPr>
        <a:ln>
          <a:solidFill>
            <a:schemeClr val="tx2">
              <a:lumMod val="75000"/>
            </a:schemeClr>
          </a:solidFill>
        </a:ln>
      </c:spPr>
    </c:legend>
    <c:plotVisOnly val="1"/>
    <c:dispBlanksAs val="gap"/>
    <c:showDLblsOverMax val="0"/>
  </c:chart>
  <c:txPr>
    <a:bodyPr/>
    <a:lstStyle/>
    <a:p>
      <a:pPr>
        <a:defRPr sz="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S"/>
              <a:t>Componente contributivo de la Seguridad Social</a:t>
            </a:r>
          </a:p>
          <a:p>
            <a:pPr>
              <a:defRPr/>
            </a:pPr>
            <a:r>
              <a:rPr lang="es-ES"/>
              <a:t> (% del PIB)</a:t>
            </a:r>
          </a:p>
        </c:rich>
      </c:tx>
      <c:layout>
        <c:manualLayout>
          <c:xMode val="edge"/>
          <c:yMode val="edge"/>
          <c:x val="0.27824185185185202"/>
          <c:y val="2.9845370370370401E-2"/>
        </c:manualLayout>
      </c:layout>
      <c:overlay val="0"/>
      <c:spPr>
        <a:noFill/>
        <a:ln>
          <a:noFill/>
        </a:ln>
        <a:effectLst/>
      </c:spPr>
    </c:title>
    <c:autoTitleDeleted val="0"/>
    <c:plotArea>
      <c:layout>
        <c:manualLayout>
          <c:layoutTarget val="inner"/>
          <c:xMode val="edge"/>
          <c:yMode val="edge"/>
          <c:x val="7.4971741151080698E-2"/>
          <c:y val="0.15557327445650701"/>
          <c:w val="0.89270269981516903"/>
          <c:h val="0.67442446761409502"/>
        </c:manualLayout>
      </c:layout>
      <c:barChart>
        <c:barDir val="col"/>
        <c:grouping val="clustered"/>
        <c:varyColors val="0"/>
        <c:ser>
          <c:idx val="2"/>
          <c:order val="2"/>
          <c:tx>
            <c:strRef>
              <c:f>'saldo contributivo'!$P$44:$P$45</c:f>
              <c:strCache>
                <c:ptCount val="1"/>
                <c:pt idx="0">
                  <c:v>SALDO</c:v>
                </c:pt>
              </c:strCache>
            </c:strRef>
          </c:tx>
          <c:spPr>
            <a:solidFill>
              <a:schemeClr val="accent3"/>
            </a:solidFill>
            <a:ln>
              <a:noFill/>
            </a:ln>
            <a:effectLst/>
          </c:spPr>
          <c:invertIfNegative val="0"/>
          <c:dLbls>
            <c:dLbl>
              <c:idx val="12"/>
              <c:layout>
                <c:manualLayout>
                  <c:x val="-2.71370420624151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F2-1547-81D2-288BEB8DE246}"/>
                </c:ext>
              </c:extLst>
            </c:dLbl>
            <c:dLbl>
              <c:idx val="22"/>
              <c:layout>
                <c:manualLayout>
                  <c:x val="-2.7137042062416201E-3"/>
                  <c:y val="0.14553472987872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F2-1547-81D2-288BEB8DE2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'saldo contributivo'!$C$61:$C$80</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'saldo contributivo'!$P$61:$P$84</c:f>
              <c:numCache>
                <c:formatCode>#,##0.00</c:formatCode>
                <c:ptCount val="24"/>
                <c:pt idx="0">
                  <c:v>0.10827764611264699</c:v>
                </c:pt>
                <c:pt idx="1">
                  <c:v>0.205527101511427</c:v>
                </c:pt>
                <c:pt idx="2">
                  <c:v>0.36003983924730298</c:v>
                </c:pt>
                <c:pt idx="3">
                  <c:v>0.53649723348600298</c:v>
                </c:pt>
                <c:pt idx="4">
                  <c:v>0.58862159202116904</c:v>
                </c:pt>
                <c:pt idx="5">
                  <c:v>0.68742839211527496</c:v>
                </c:pt>
                <c:pt idx="6">
                  <c:v>0.96775153544270398</c:v>
                </c:pt>
                <c:pt idx="7">
                  <c:v>0.87013672336850201</c:v>
                </c:pt>
                <c:pt idx="8">
                  <c:v>1.097442609008128</c:v>
                </c:pt>
                <c:pt idx="9">
                  <c:v>1.0651959210833271</c:v>
                </c:pt>
                <c:pt idx="10">
                  <c:v>1.14154587466665</c:v>
                </c:pt>
                <c:pt idx="11">
                  <c:v>1.307794680459623</c:v>
                </c:pt>
                <c:pt idx="12">
                  <c:v>1.3810658501245221</c:v>
                </c:pt>
                <c:pt idx="13">
                  <c:v>1.3421174522180941</c:v>
                </c:pt>
                <c:pt idx="14">
                  <c:v>0.82939872066827502</c:v>
                </c:pt>
                <c:pt idx="15">
                  <c:v>0.28937452017805099</c:v>
                </c:pt>
                <c:pt idx="16">
                  <c:v>1.4117563275818999E-2</c:v>
                </c:pt>
                <c:pt idx="17">
                  <c:v>-0.51935991860226005</c:v>
                </c:pt>
                <c:pt idx="18">
                  <c:v>-0.905041227193916</c:v>
                </c:pt>
                <c:pt idx="19">
                  <c:v>-1.248835059661376</c:v>
                </c:pt>
                <c:pt idx="20">
                  <c:v>-1.518260818522273</c:v>
                </c:pt>
                <c:pt idx="21">
                  <c:v>-1.6539294299262211</c:v>
                </c:pt>
                <c:pt idx="22">
                  <c:v>-1.5868181762751821</c:v>
                </c:pt>
                <c:pt idx="23">
                  <c:v>-1.47</c:v>
                </c:pt>
              </c:numCache>
            </c:numRef>
          </c:val>
          <c:extLst>
            <c:ext xmlns:c16="http://schemas.microsoft.com/office/drawing/2014/chart" uri="{C3380CC4-5D6E-409C-BE32-E72D297353CC}">
              <c16:uniqueId val="{00000002-85F2-1547-81D2-288BEB8DE246}"/>
            </c:ext>
          </c:extLst>
        </c:ser>
        <c:dLbls>
          <c:showLegendKey val="0"/>
          <c:showVal val="0"/>
          <c:showCatName val="0"/>
          <c:showSerName val="0"/>
          <c:showPercent val="0"/>
          <c:showBubbleSize val="0"/>
        </c:dLbls>
        <c:gapWidth val="150"/>
        <c:axId val="2050859432"/>
        <c:axId val="2050862984"/>
      </c:barChart>
      <c:lineChart>
        <c:grouping val="standard"/>
        <c:varyColors val="0"/>
        <c:ser>
          <c:idx val="0"/>
          <c:order val="0"/>
          <c:tx>
            <c:strRef>
              <c:f>'saldo contributivo'!$D$44:$H$44</c:f>
              <c:strCache>
                <c:ptCount val="1"/>
                <c:pt idx="0">
                  <c:v>INGRESOS CONTRIBUTIVOS</c:v>
                </c:pt>
              </c:strCache>
            </c:strRef>
          </c:tx>
          <c:spPr>
            <a:ln w="28575" cap="rnd">
              <a:solidFill>
                <a:schemeClr val="accent1"/>
              </a:solidFill>
              <a:round/>
            </a:ln>
            <a:effectLst/>
          </c:spPr>
          <c:marker>
            <c:symbol val="none"/>
          </c:marker>
          <c:cat>
            <c:numRef>
              <c:f>'saldo contributivo'!$C$61:$C$84</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'saldo contributivo'!$D$61:$D$84</c:f>
              <c:numCache>
                <c:formatCode>#,##0.00</c:formatCode>
                <c:ptCount val="24"/>
                <c:pt idx="0">
                  <c:v>9.514387782796037</c:v>
                </c:pt>
                <c:pt idx="1">
                  <c:v>9.7966643299459708</c:v>
                </c:pt>
                <c:pt idx="2">
                  <c:v>9.749261586567938</c:v>
                </c:pt>
                <c:pt idx="3">
                  <c:v>9.7102127565507601</c:v>
                </c:pt>
                <c:pt idx="4">
                  <c:v>9.5327344663137161</c:v>
                </c:pt>
                <c:pt idx="5">
                  <c:v>9.7369215575927512</c:v>
                </c:pt>
                <c:pt idx="6">
                  <c:v>9.8117751452543995</c:v>
                </c:pt>
                <c:pt idx="7">
                  <c:v>9.7412042710275131</c:v>
                </c:pt>
                <c:pt idx="8">
                  <c:v>9.8194145303436198</c:v>
                </c:pt>
                <c:pt idx="9">
                  <c:v>9.8305535837269868</c:v>
                </c:pt>
                <c:pt idx="10">
                  <c:v>9.8248525381261693</c:v>
                </c:pt>
                <c:pt idx="11">
                  <c:v>9.8827816723474697</c:v>
                </c:pt>
                <c:pt idx="12">
                  <c:v>10.017191678064499</c:v>
                </c:pt>
                <c:pt idx="13">
                  <c:v>10.232326978777239</c:v>
                </c:pt>
                <c:pt idx="14">
                  <c:v>10.471155681841349</c:v>
                </c:pt>
                <c:pt idx="15">
                  <c:v>10.39085846872042</c:v>
                </c:pt>
                <c:pt idx="16">
                  <c:v>10.507893682158191</c:v>
                </c:pt>
                <c:pt idx="17">
                  <c:v>10.55249394570661</c:v>
                </c:pt>
                <c:pt idx="18">
                  <c:v>10.759449764730901</c:v>
                </c:pt>
                <c:pt idx="19">
                  <c:v>10.65493149101</c:v>
                </c:pt>
                <c:pt idx="20">
                  <c:v>10.31495799066295</c:v>
                </c:pt>
                <c:pt idx="21">
                  <c:v>10.1579604156199</c:v>
                </c:pt>
                <c:pt idx="22">
                  <c:v>10.121100480191441</c:v>
                </c:pt>
                <c:pt idx="23">
                  <c:v>10.199999999999999</c:v>
                </c:pt>
              </c:numCache>
            </c:numRef>
          </c:val>
          <c:smooth val="0"/>
          <c:extLst>
            <c:ext xmlns:c16="http://schemas.microsoft.com/office/drawing/2014/chart" uri="{C3380CC4-5D6E-409C-BE32-E72D297353CC}">
              <c16:uniqueId val="{00000003-85F2-1547-81D2-288BEB8DE246}"/>
            </c:ext>
          </c:extLst>
        </c:ser>
        <c:ser>
          <c:idx val="1"/>
          <c:order val="1"/>
          <c:tx>
            <c:strRef>
              <c:f>'saldo contributivo'!$I$44:$O$44</c:f>
              <c:strCache>
                <c:ptCount val="1"/>
                <c:pt idx="0">
                  <c:v>GASTOS CONTRIBUTIVOSα</c:v>
                </c:pt>
              </c:strCache>
            </c:strRef>
          </c:tx>
          <c:spPr>
            <a:ln w="28575" cap="rnd">
              <a:solidFill>
                <a:srgbClr val="C00000"/>
              </a:solidFill>
              <a:round/>
            </a:ln>
            <a:effectLst/>
          </c:spPr>
          <c:marker>
            <c:symbol val="none"/>
          </c:marker>
          <c:cat>
            <c:numRef>
              <c:f>'saldo contributivo'!$C$61:$C$84</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'saldo contributivo'!$I$61:$I$84</c:f>
              <c:numCache>
                <c:formatCode>#,##0.00</c:formatCode>
                <c:ptCount val="24"/>
                <c:pt idx="0">
                  <c:v>9.3016388021182248</c:v>
                </c:pt>
                <c:pt idx="1">
                  <c:v>9.4725793599422996</c:v>
                </c:pt>
                <c:pt idx="2">
                  <c:v>9.3207704427925009</c:v>
                </c:pt>
                <c:pt idx="3">
                  <c:v>9.1135353765880094</c:v>
                </c:pt>
                <c:pt idx="4">
                  <c:v>8.8850968947264306</c:v>
                </c:pt>
                <c:pt idx="5">
                  <c:v>8.9627616138555535</c:v>
                </c:pt>
                <c:pt idx="6">
                  <c:v>8.7447666115421683</c:v>
                </c:pt>
                <c:pt idx="7">
                  <c:v>8.7907239870659311</c:v>
                </c:pt>
                <c:pt idx="8">
                  <c:v>8.665455164654178</c:v>
                </c:pt>
                <c:pt idx="9">
                  <c:v>8.7375100759912687</c:v>
                </c:pt>
                <c:pt idx="10">
                  <c:v>8.6722502451142205</c:v>
                </c:pt>
                <c:pt idx="11">
                  <c:v>8.5734532485544168</c:v>
                </c:pt>
                <c:pt idx="12">
                  <c:v>8.636590401176548</c:v>
                </c:pt>
                <c:pt idx="13">
                  <c:v>8.8902095265591505</c:v>
                </c:pt>
                <c:pt idx="14">
                  <c:v>9.6417569611730176</c:v>
                </c:pt>
                <c:pt idx="15">
                  <c:v>10.10148394854237</c:v>
                </c:pt>
                <c:pt idx="16">
                  <c:v>10.493776118882399</c:v>
                </c:pt>
                <c:pt idx="17">
                  <c:v>11.07185386430886</c:v>
                </c:pt>
                <c:pt idx="18">
                  <c:v>11.664490991924801</c:v>
                </c:pt>
                <c:pt idx="19">
                  <c:v>11.90376655067138</c:v>
                </c:pt>
                <c:pt idx="20">
                  <c:v>11.833218809185221</c:v>
                </c:pt>
                <c:pt idx="21">
                  <c:v>11.811889845546119</c:v>
                </c:pt>
                <c:pt idx="22">
                  <c:v>11.70791865646664</c:v>
                </c:pt>
                <c:pt idx="23">
                  <c:v>11.6</c:v>
                </c:pt>
              </c:numCache>
            </c:numRef>
          </c:val>
          <c:smooth val="0"/>
          <c:extLst>
            <c:ext xmlns:c16="http://schemas.microsoft.com/office/drawing/2014/chart" uri="{C3380CC4-5D6E-409C-BE32-E72D297353CC}">
              <c16:uniqueId val="{00000004-85F2-1547-81D2-288BEB8DE246}"/>
            </c:ext>
          </c:extLst>
        </c:ser>
        <c:dLbls>
          <c:showLegendKey val="0"/>
          <c:showVal val="0"/>
          <c:showCatName val="0"/>
          <c:showSerName val="0"/>
          <c:showPercent val="0"/>
          <c:showBubbleSize val="0"/>
        </c:dLbls>
        <c:marker val="1"/>
        <c:smooth val="0"/>
        <c:axId val="2050859432"/>
        <c:axId val="2050862984"/>
      </c:lineChart>
      <c:catAx>
        <c:axId val="2050859432"/>
        <c:scaling>
          <c:orientation val="minMax"/>
        </c:scaling>
        <c:delete val="0"/>
        <c:axPos val="b"/>
        <c:numFmt formatCode="General" sourceLinked="1"/>
        <c:majorTickMark val="none"/>
        <c:minorTickMark val="none"/>
        <c:tickLblPos val="low"/>
        <c:spPr>
          <a:noFill/>
          <a:ln w="9525" cap="flat" cmpd="sng" algn="ctr">
            <a:noFill/>
            <a:round/>
          </a:ln>
          <a:effectLst/>
        </c:spPr>
        <c:txPr>
          <a:bodyPr rot="-5400000"/>
          <a:lstStyle/>
          <a:p>
            <a:pPr>
              <a:defRPr/>
            </a:pPr>
            <a:endParaRPr lang="es-ES"/>
          </a:p>
        </c:txPr>
        <c:crossAx val="2050862984"/>
        <c:crosses val="autoZero"/>
        <c:auto val="1"/>
        <c:lblAlgn val="ctr"/>
        <c:lblOffset val="100"/>
        <c:noMultiLvlLbl val="0"/>
      </c:catAx>
      <c:valAx>
        <c:axId val="2050862984"/>
        <c:scaling>
          <c:orientation val="minMax"/>
          <c:max val="13"/>
          <c:min val="-2"/>
        </c:scaling>
        <c:delete val="0"/>
        <c:axPos val="l"/>
        <c:numFmt formatCode="#,##0" sourceLinked="0"/>
        <c:majorTickMark val="none"/>
        <c:minorTickMark val="none"/>
        <c:tickLblPos val="nextTo"/>
        <c:spPr>
          <a:noFill/>
          <a:ln>
            <a:noFill/>
          </a:ln>
          <a:effectLst/>
        </c:spPr>
        <c:txPr>
          <a:bodyPr rot="-60000000" vert="horz"/>
          <a:lstStyle/>
          <a:p>
            <a:pPr>
              <a:defRPr/>
            </a:pPr>
            <a:endParaRPr lang="es-ES"/>
          </a:p>
        </c:txPr>
        <c:crossAx val="2050859432"/>
        <c:crosses val="autoZero"/>
        <c:crossBetween val="between"/>
      </c:valAx>
      <c:spPr>
        <a:noFill/>
        <a:ln>
          <a:noFill/>
        </a:ln>
        <a:effectLst/>
      </c:spPr>
    </c:plotArea>
    <c:legend>
      <c:legendPos val="b"/>
      <c:layout>
        <c:manualLayout>
          <c:xMode val="edge"/>
          <c:yMode val="edge"/>
          <c:x val="9.7147211619231996E-2"/>
          <c:y val="0.42833117875191001"/>
          <c:w val="0.463949010886614"/>
          <c:h val="0.15632115015473799"/>
        </c:manualLayout>
      </c:layout>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b="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185696428381"/>
          <c:y val="9.2847754559897203E-2"/>
          <c:w val="0.75360420517313198"/>
          <c:h val="0.72482129369991899"/>
        </c:manualLayout>
      </c:layout>
      <c:scatterChart>
        <c:scatterStyle val="lineMarker"/>
        <c:varyColors val="0"/>
        <c:ser>
          <c:idx val="0"/>
          <c:order val="0"/>
          <c:spPr>
            <a:ln w="28575">
              <a:noFill/>
            </a:ln>
          </c:spPr>
          <c:marker>
            <c:symbol val="diamond"/>
            <c:size val="10"/>
          </c:marker>
          <c:dLbls>
            <c:dLbl>
              <c:idx val="0"/>
              <c:tx>
                <c:strRef>
                  <c:f>Hoja1!$T$10</c:f>
                  <c:strCache>
                    <c:ptCount val="1"/>
                    <c:pt idx="0">
                      <c:v>RG</c:v>
                    </c:pt>
                  </c:strCache>
                </c:strRef>
              </c:tx>
              <c:spPr/>
              <c:txPr>
                <a:bodyPr/>
                <a:lstStyle/>
                <a:p>
                  <a:pPr>
                    <a:defRPr/>
                  </a:pPr>
                  <a:endParaRPr lang="es-E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{F9F2C871-57C2-CD48-9EA2-1F762E6AEE36}</c15:txfldGUID>
                      <c15:f>Hoja1!$T$10</c15:f>
                      <c15:dlblFieldTableCache>
                        <c:ptCount val="1"/>
                        <c:pt idx="0">
                          <c:v>RG</c:v>
                        </c:pt>
                      </c15:dlblFieldTableCache>
                    </c15:dlblFTEntry>
                  </c15:dlblFieldTable>
                  <c15:showDataLabelsRange val="0"/>
                </c:ext>
                <c:ext xmlns:c16="http://schemas.microsoft.com/office/drawing/2014/chart" uri="{C3380CC4-5D6E-409C-BE32-E72D297353CC}">
                  <c16:uniqueId val="{00000000-9B5D-CB41-87C6-08D784F57A7B}"/>
                </c:ext>
              </c:extLst>
            </c:dLbl>
            <c:dLbl>
              <c:idx val="1"/>
              <c:tx>
                <c:strRef>
                  <c:f>Hoja1!$T$11</c:f>
                  <c:strCache>
                    <c:ptCount val="1"/>
                    <c:pt idx="0">
                      <c:v>RETA</c:v>
                    </c:pt>
                  </c:strCache>
                </c:strRef>
              </c:tx>
              <c:spPr/>
              <c:txPr>
                <a:bodyPr/>
                <a:lstStyle/>
                <a:p>
                  <a:pPr>
                    <a:defRPr/>
                  </a:pPr>
                  <a:endParaRPr lang="es-E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{3A5577E3-83F2-5F42-AF05-417F839B6820}</c15:txfldGUID>
                      <c15:f>Hoja1!$T$11</c15:f>
                      <c15:dlblFieldTableCache>
                        <c:ptCount val="1"/>
                        <c:pt idx="0">
                          <c:v>RETA</c:v>
                        </c:pt>
                      </c15:dlblFieldTableCache>
                    </c15:dlblFTEntry>
                  </c15:dlblFieldTable>
                  <c15:showDataLabelsRange val="0"/>
                </c:ext>
                <c:ext xmlns:c16="http://schemas.microsoft.com/office/drawing/2014/chart" uri="{C3380CC4-5D6E-409C-BE32-E72D297353CC}">
                  <c16:uniqueId val="{00000001-9B5D-CB41-87C6-08D784F57A7B}"/>
                </c:ext>
              </c:extLst>
            </c:dLbl>
            <c:dLbl>
              <c:idx val="2"/>
              <c:tx>
                <c:strRef>
                  <c:f>Hoja1!$T$12</c:f>
                  <c:strCache>
                    <c:ptCount val="1"/>
                    <c:pt idx="0">
                      <c:v>Agrario</c:v>
                    </c:pt>
                  </c:strCache>
                </c:strRef>
              </c:tx>
              <c:spPr/>
              <c:txPr>
                <a:bodyPr/>
                <a:lstStyle/>
                <a:p>
                  <a:pPr>
                    <a:defRPr/>
                  </a:pPr>
                  <a:endParaRPr lang="es-E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{A9821B6A-57EE-CA4D-AC28-D088E533C043}</c15:txfldGUID>
                      <c15:f>Hoja1!$T$12</c15:f>
                      <c15:dlblFieldTableCache>
                        <c:ptCount val="1"/>
                        <c:pt idx="0">
                          <c:v>Agrario</c:v>
                        </c:pt>
                      </c15:dlblFieldTableCache>
                    </c15:dlblFTEntry>
                  </c15:dlblFieldTable>
                  <c15:showDataLabelsRange val="0"/>
                </c:ext>
                <c:ext xmlns:c16="http://schemas.microsoft.com/office/drawing/2014/chart" uri="{C3380CC4-5D6E-409C-BE32-E72D297353CC}">
                  <c16:uniqueId val="{00000002-9B5D-CB41-87C6-08D784F57A7B}"/>
                </c:ext>
              </c:extLst>
            </c:dLbl>
            <c:dLbl>
              <c:idx val="3"/>
              <c:layout>
                <c:manualLayout>
                  <c:x val="-1.6198869372097701E-2"/>
                  <c:y val="4.4628678955733803E-2"/>
                </c:manualLayout>
              </c:layout>
              <c:tx>
                <c:strRef>
                  <c:f>Hoja1!$T$13</c:f>
                  <c:strCache>
                    <c:ptCount val="1"/>
                    <c:pt idx="0">
                      <c:v>carbón</c:v>
                    </c:pt>
                  </c:strCache>
                </c:strRef>
              </c:tx>
              <c:spPr/>
              <c:txPr>
                <a:bodyPr/>
                <a:lstStyle/>
                <a:p>
                  <a:pPr>
                    <a:defRPr/>
                  </a:pPr>
                  <a:endParaRPr lang="es-E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{3D9D0FC6-8EF6-2B43-AE0E-9286572ED605}</c15:txfldGUID>
                      <c15:f>Hoja1!$T$13</c15:f>
                      <c15:dlblFieldTableCache>
                        <c:ptCount val="1"/>
                        <c:pt idx="0">
                          <c:v>carbón</c:v>
                        </c:pt>
                      </c15:dlblFieldTableCache>
                    </c15:dlblFTEntry>
                  </c15:dlblFieldTable>
                  <c15:showDataLabelsRange val="0"/>
                </c:ext>
                <c:ext xmlns:c16="http://schemas.microsoft.com/office/drawing/2014/chart" uri="{C3380CC4-5D6E-409C-BE32-E72D297353CC}">
                  <c16:uniqueId val="{00000003-9B5D-CB41-87C6-08D784F57A7B}"/>
                </c:ext>
              </c:extLst>
            </c:dLbl>
            <c:dLbl>
              <c:idx val="4"/>
              <c:layout>
                <c:manualLayout>
                  <c:x val="-2.5182717544922702E-3"/>
                  <c:y val="-7.7355353782633304E-3"/>
                </c:manualLayout>
              </c:layout>
              <c:tx>
                <c:strRef>
                  <c:f>Hoja1!$T$14</c:f>
                  <c:strCache>
                    <c:ptCount val="1"/>
                    <c:pt idx="0">
                      <c:v>mar</c:v>
                    </c:pt>
                  </c:strCache>
                </c:strRef>
              </c:tx>
              <c:spPr/>
              <c:txPr>
                <a:bodyPr/>
                <a:lstStyle/>
                <a:p>
                  <a:pPr>
                    <a:defRPr/>
                  </a:pPr>
                  <a:endParaRPr lang="es-E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{FF250D16-BB5F-A94E-9E39-5EAFAAE998B7}</c15:txfldGUID>
                      <c15:f>Hoja1!$T$14</c15:f>
                      <c15:dlblFieldTableCache>
                        <c:ptCount val="1"/>
                        <c:pt idx="0">
                          <c:v>mar</c:v>
                        </c:pt>
                      </c15:dlblFieldTableCache>
                    </c15:dlblFTEntry>
                  </c15:dlblFieldTable>
                  <c15:showDataLabelsRange val="0"/>
                </c:ext>
                <c:ext xmlns:c16="http://schemas.microsoft.com/office/drawing/2014/chart" uri="{C3380CC4-5D6E-409C-BE32-E72D297353CC}">
                  <c16:uniqueId val="{00000004-9B5D-CB41-87C6-08D784F57A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1"/>
            <c:trendlineLbl>
              <c:layout>
                <c:manualLayout>
                  <c:x val="4.5683020391681803E-2"/>
                  <c:y val="0.43993934632880899"/>
                </c:manualLayout>
              </c:layout>
              <c:numFmt formatCode="General" sourceLinked="0"/>
            </c:trendlineLbl>
          </c:trendline>
          <c:xVal>
            <c:numRef>
              <c:f>Hoja1!$U$10:$U$14</c:f>
              <c:numCache>
                <c:formatCode>0.0</c:formatCode>
                <c:ptCount val="5"/>
                <c:pt idx="0">
                  <c:v>74.728338385040644</c:v>
                </c:pt>
                <c:pt idx="1">
                  <c:v>17.018569297097471</c:v>
                </c:pt>
                <c:pt idx="2">
                  <c:v>5.4338528392247953</c:v>
                </c:pt>
                <c:pt idx="3">
                  <c:v>1.7749422346508802E-2</c:v>
                </c:pt>
                <c:pt idx="4">
                  <c:v>0.36379600205800899</c:v>
                </c:pt>
              </c:numCache>
            </c:numRef>
          </c:xVal>
          <c:yVal>
            <c:numRef>
              <c:f>Hoja1!$V$10:$V$14</c:f>
              <c:numCache>
                <c:formatCode>0.0</c:formatCode>
                <c:ptCount val="5"/>
                <c:pt idx="0">
                  <c:v>49.755091217016073</c:v>
                </c:pt>
                <c:pt idx="1">
                  <c:v>8.3769441735236096</c:v>
                </c:pt>
                <c:pt idx="2">
                  <c:v>30.008880492874159</c:v>
                </c:pt>
                <c:pt idx="3">
                  <c:v>6.5846190334621539</c:v>
                </c:pt>
                <c:pt idx="4">
                  <c:v>6.73932569501976</c:v>
                </c:pt>
              </c:numCache>
            </c:numRef>
          </c:yVal>
          <c:smooth val="0"/>
          <c:extLst>
            <c:ext xmlns:c16="http://schemas.microsoft.com/office/drawing/2014/chart" uri="{C3380CC4-5D6E-409C-BE32-E72D297353CC}">
              <c16:uniqueId val="{00000006-9B5D-CB41-87C6-08D784F57A7B}"/>
            </c:ext>
          </c:extLst>
        </c:ser>
        <c:dLbls>
          <c:showLegendKey val="0"/>
          <c:showVal val="0"/>
          <c:showCatName val="0"/>
          <c:showSerName val="0"/>
          <c:showPercent val="0"/>
          <c:showBubbleSize val="0"/>
        </c:dLbls>
        <c:axId val="2050909976"/>
        <c:axId val="2050915560"/>
      </c:scatterChart>
      <c:valAx>
        <c:axId val="2050909976"/>
        <c:scaling>
          <c:orientation val="minMax"/>
        </c:scaling>
        <c:delete val="0"/>
        <c:axPos val="b"/>
        <c:title>
          <c:tx>
            <c:rich>
              <a:bodyPr/>
              <a:lstStyle/>
              <a:p>
                <a:pPr>
                  <a:defRPr/>
                </a:pPr>
                <a:r>
                  <a:rPr lang="en-US"/>
                  <a:t>% sobre afiliación total</a:t>
                </a:r>
              </a:p>
            </c:rich>
          </c:tx>
          <c:layout>
            <c:manualLayout>
              <c:xMode val="edge"/>
              <c:yMode val="edge"/>
              <c:x val="0.400056838214084"/>
              <c:y val="0.88973842988479801"/>
            </c:manualLayout>
          </c:layout>
          <c:overlay val="0"/>
        </c:title>
        <c:numFmt formatCode="0.0" sourceLinked="1"/>
        <c:majorTickMark val="out"/>
        <c:minorTickMark val="none"/>
        <c:tickLblPos val="nextTo"/>
        <c:crossAx val="2050915560"/>
        <c:crosses val="autoZero"/>
        <c:crossBetween val="midCat"/>
      </c:valAx>
      <c:valAx>
        <c:axId val="2050915560"/>
        <c:scaling>
          <c:orientation val="minMax"/>
        </c:scaling>
        <c:delete val="0"/>
        <c:axPos val="l"/>
        <c:majorGridlines>
          <c:spPr>
            <a:ln>
              <a:prstDash val="dashDot"/>
            </a:ln>
          </c:spPr>
        </c:majorGridlines>
        <c:title>
          <c:tx>
            <c:rich>
              <a:bodyPr rot="-5400000" vert="horz"/>
              <a:lstStyle/>
              <a:p>
                <a:pPr>
                  <a:defRPr/>
                </a:pPr>
                <a:r>
                  <a:rPr lang="en-US"/>
                  <a:t>% sobre déficit total</a:t>
                </a:r>
              </a:p>
            </c:rich>
          </c:tx>
          <c:layout>
            <c:manualLayout>
              <c:xMode val="edge"/>
              <c:yMode val="edge"/>
              <c:x val="4.1097112860892397E-2"/>
              <c:y val="0.21339311752697601"/>
            </c:manualLayout>
          </c:layout>
          <c:overlay val="0"/>
        </c:title>
        <c:numFmt formatCode="0.0" sourceLinked="1"/>
        <c:majorTickMark val="out"/>
        <c:minorTickMark val="none"/>
        <c:tickLblPos val="nextTo"/>
        <c:crossAx val="2050909976"/>
        <c:crosses val="autoZero"/>
        <c:crossBetween val="midCat"/>
      </c:valAx>
    </c:plotArea>
    <c:plotVisOnly val="1"/>
    <c:dispBlanksAs val="gap"/>
    <c:showDLblsOverMax val="0"/>
  </c:chart>
  <c:txPr>
    <a:bodyPr/>
    <a:lstStyle/>
    <a:p>
      <a:pPr>
        <a:defRPr sz="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s-ES" b="0"/>
              <a:t>Ingresos reales Seguridad Social por afiliado</a:t>
            </a:r>
          </a:p>
          <a:p>
            <a:pPr>
              <a:defRPr b="0"/>
            </a:pPr>
            <a:r>
              <a:rPr lang="es-ES" b="0"/>
              <a:t>(euros constantes de 2017)</a:t>
            </a:r>
          </a:p>
        </c:rich>
      </c:tx>
      <c:overlay val="0"/>
    </c:title>
    <c:autoTitleDeleted val="0"/>
    <c:plotArea>
      <c:layout>
        <c:manualLayout>
          <c:layoutTarget val="inner"/>
          <c:xMode val="edge"/>
          <c:yMode val="edge"/>
          <c:x val="9.5194109673261695E-2"/>
          <c:y val="0.109676643165824"/>
          <c:w val="0.85844722146050201"/>
          <c:h val="0.74476990720240299"/>
        </c:manualLayout>
      </c:layout>
      <c:lineChart>
        <c:grouping val="standard"/>
        <c:varyColors val="0"/>
        <c:ser>
          <c:idx val="0"/>
          <c:order val="0"/>
          <c:tx>
            <c:v>ingresos totales * afil</c:v>
          </c:tx>
          <c:marker>
            <c:symbol val="none"/>
          </c:marker>
          <c:cat>
            <c:numRef>
              <c:f>'[Serie ingresos y gastos Seg Social 2000 y ss.xlsx]cuota-Afil'!$C$30:$C$45</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'[Serie ingresos y gastos Seg Social 2000 y ss.xlsx]cuota-Afil'!$H$30:$H$45</c:f>
              <c:numCache>
                <c:formatCode>#,##0.00</c:formatCode>
                <c:ptCount val="16"/>
                <c:pt idx="0">
                  <c:v>6531.6475308414774</c:v>
                </c:pt>
                <c:pt idx="1">
                  <c:v>6314.0613924629542</c:v>
                </c:pt>
                <c:pt idx="2">
                  <c:v>6410.5764195698703</c:v>
                </c:pt>
                <c:pt idx="3">
                  <c:v>6398.5971294300152</c:v>
                </c:pt>
                <c:pt idx="4">
                  <c:v>6448.5877897025784</c:v>
                </c:pt>
                <c:pt idx="5">
                  <c:v>6626.5426028231432</c:v>
                </c:pt>
                <c:pt idx="6">
                  <c:v>6771.6405014213296</c:v>
                </c:pt>
                <c:pt idx="7">
                  <c:v>7154.2386144644297</c:v>
                </c:pt>
                <c:pt idx="8">
                  <c:v>7174.4315487124904</c:v>
                </c:pt>
                <c:pt idx="9">
                  <c:v>7029.7615461833602</c:v>
                </c:pt>
                <c:pt idx="10">
                  <c:v>6926.915350535739</c:v>
                </c:pt>
                <c:pt idx="11">
                  <c:v>7250.7374982140309</c:v>
                </c:pt>
                <c:pt idx="12">
                  <c:v>7034.6048109420017</c:v>
                </c:pt>
                <c:pt idx="13">
                  <c:v>6906.6307498400774</c:v>
                </c:pt>
                <c:pt idx="14">
                  <c:v>6846.4310520662984</c:v>
                </c:pt>
                <c:pt idx="15">
                  <c:v>6802.4669042005708</c:v>
                </c:pt>
              </c:numCache>
            </c:numRef>
          </c:val>
          <c:smooth val="0"/>
          <c:extLst>
            <c:ext xmlns:c16="http://schemas.microsoft.com/office/drawing/2014/chart" uri="{C3380CC4-5D6E-409C-BE32-E72D297353CC}">
              <c16:uniqueId val="{00000000-7E4B-0A43-9E6B-85F821B0226B}"/>
            </c:ext>
          </c:extLst>
        </c:ser>
        <c:ser>
          <c:idx val="1"/>
          <c:order val="1"/>
          <c:tx>
            <c:v>total cuotas * afil</c:v>
          </c:tx>
          <c:spPr>
            <a:ln>
              <a:solidFill>
                <a:schemeClr val="accent2">
                  <a:lumMod val="40000"/>
                  <a:lumOff val="60000"/>
                </a:schemeClr>
              </a:solidFill>
            </a:ln>
          </c:spPr>
          <c:marker>
            <c:symbol val="none"/>
          </c:marker>
          <c:cat>
            <c:numRef>
              <c:f>'[Serie ingresos y gastos Seg Social 2000 y ss.xlsx]cuota-Afil'!$C$30:$C$45</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'[Serie ingresos y gastos Seg Social 2000 y ss.xlsx]cuota-Afil'!$I$30:$I$45</c:f>
              <c:numCache>
                <c:formatCode>#,##0.00</c:formatCode>
                <c:ptCount val="16"/>
                <c:pt idx="0">
                  <c:v>5767.2484851703684</c:v>
                </c:pt>
                <c:pt idx="1">
                  <c:v>5855.6611249406151</c:v>
                </c:pt>
                <c:pt idx="2">
                  <c:v>5927.7835617260007</c:v>
                </c:pt>
                <c:pt idx="3">
                  <c:v>5914.3068558227014</c:v>
                </c:pt>
                <c:pt idx="4">
                  <c:v>5945.346896551282</c:v>
                </c:pt>
                <c:pt idx="5">
                  <c:v>6078.3945881818454</c:v>
                </c:pt>
                <c:pt idx="6">
                  <c:v>6145.6237282472539</c:v>
                </c:pt>
                <c:pt idx="7">
                  <c:v>6383.7374543628284</c:v>
                </c:pt>
                <c:pt idx="8">
                  <c:v>6397.8593778856603</c:v>
                </c:pt>
                <c:pt idx="9">
                  <c:v>6273.0402641478604</c:v>
                </c:pt>
                <c:pt idx="10">
                  <c:v>6082.6932386462304</c:v>
                </c:pt>
                <c:pt idx="11">
                  <c:v>6025.5643609642611</c:v>
                </c:pt>
                <c:pt idx="12">
                  <c:v>6004.1627254330297</c:v>
                </c:pt>
                <c:pt idx="13">
                  <c:v>5927.9067540255601</c:v>
                </c:pt>
                <c:pt idx="14">
                  <c:v>5942.9441107192624</c:v>
                </c:pt>
                <c:pt idx="15">
                  <c:v>5993.7100105399304</c:v>
                </c:pt>
              </c:numCache>
            </c:numRef>
          </c:val>
          <c:smooth val="0"/>
          <c:extLst>
            <c:ext xmlns:c16="http://schemas.microsoft.com/office/drawing/2014/chart" uri="{C3380CC4-5D6E-409C-BE32-E72D297353CC}">
              <c16:uniqueId val="{00000001-7E4B-0A43-9E6B-85F821B0226B}"/>
            </c:ext>
          </c:extLst>
        </c:ser>
        <c:ser>
          <c:idx val="2"/>
          <c:order val="2"/>
          <c:tx>
            <c:v>cuotas ocupados * afil</c:v>
          </c:tx>
          <c:spPr>
            <a:ln w="28575"/>
          </c:spPr>
          <c:marker>
            <c:symbol val="none"/>
          </c:marker>
          <c:dLbls>
            <c:dLbl>
              <c:idx val="6"/>
              <c:layout>
                <c:manualLayout>
                  <c:x val="-7.0792253390715598E-2"/>
                  <c:y val="-2.5527009117268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4B-0A43-9E6B-85F821B0226B}"/>
                </c:ext>
              </c:extLst>
            </c:dLbl>
            <c:dLbl>
              <c:idx val="10"/>
              <c:layout>
                <c:manualLayout>
                  <c:x val="-4.7908776995173603E-2"/>
                  <c:y val="4.1198334356157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4B-0A43-9E6B-85F821B0226B}"/>
                </c:ext>
              </c:extLst>
            </c:dLbl>
            <c:dLbl>
              <c:idx val="15"/>
              <c:layout>
                <c:manualLayout>
                  <c:x val="-1.81096868960865E-2"/>
                  <c:y val="-2.939771234011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4B-0A43-9E6B-85F821B0226B}"/>
                </c:ext>
              </c:extLst>
            </c:dLbl>
            <c:spPr>
              <a:noFill/>
              <a:ln>
                <a:noFill/>
              </a:ln>
              <a:effectLst/>
            </c:spPr>
            <c:txPr>
              <a:bodyPr/>
              <a:lstStyle/>
              <a:p>
                <a:pPr>
                  <a:defRPr sz="600"/>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'[Serie ingresos y gastos Seg Social 2000 y ss.xlsx]cuota-Afil'!$C$30:$C$45</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'[Serie ingresos y gastos Seg Social 2000 y ss.xlsx]cuota-Afil'!$J$30:$J$45</c:f>
              <c:numCache>
                <c:formatCode>#,##0.00</c:formatCode>
                <c:ptCount val="16"/>
                <c:pt idx="0">
                  <c:v>5393.115025846444</c:v>
                </c:pt>
                <c:pt idx="1">
                  <c:v>5458.722118146542</c:v>
                </c:pt>
                <c:pt idx="2">
                  <c:v>5511.0621877063604</c:v>
                </c:pt>
                <c:pt idx="3">
                  <c:v>5486.9287847417336</c:v>
                </c:pt>
                <c:pt idx="4">
                  <c:v>5542.6775297534004</c:v>
                </c:pt>
                <c:pt idx="5">
                  <c:v>5651.205819418994</c:v>
                </c:pt>
                <c:pt idx="6">
                  <c:v>5664.3197025699101</c:v>
                </c:pt>
                <c:pt idx="7">
                  <c:v>5715.1504335265899</c:v>
                </c:pt>
                <c:pt idx="8">
                  <c:v>5741.8749858066594</c:v>
                </c:pt>
                <c:pt idx="9">
                  <c:v>5665.0259941283302</c:v>
                </c:pt>
                <c:pt idx="10">
                  <c:v>5457.4022888356403</c:v>
                </c:pt>
                <c:pt idx="11">
                  <c:v>5468.4752760065057</c:v>
                </c:pt>
                <c:pt idx="12">
                  <c:v>5531.2294913449196</c:v>
                </c:pt>
                <c:pt idx="13">
                  <c:v>5532.2557237563014</c:v>
                </c:pt>
                <c:pt idx="14">
                  <c:v>5585.9341916281865</c:v>
                </c:pt>
                <c:pt idx="15">
                  <c:v>5652.7688536566511</c:v>
                </c:pt>
              </c:numCache>
            </c:numRef>
          </c:val>
          <c:smooth val="0"/>
          <c:extLst>
            <c:ext xmlns:c16="http://schemas.microsoft.com/office/drawing/2014/chart" uri="{C3380CC4-5D6E-409C-BE32-E72D297353CC}">
              <c16:uniqueId val="{00000005-7E4B-0A43-9E6B-85F821B0226B}"/>
            </c:ext>
          </c:extLst>
        </c:ser>
        <c:dLbls>
          <c:showLegendKey val="0"/>
          <c:showVal val="0"/>
          <c:showCatName val="0"/>
          <c:showSerName val="0"/>
          <c:showPercent val="0"/>
          <c:showBubbleSize val="0"/>
        </c:dLbls>
        <c:smooth val="0"/>
        <c:axId val="2050980936"/>
        <c:axId val="2050984120"/>
      </c:lineChart>
      <c:catAx>
        <c:axId val="2050980936"/>
        <c:scaling>
          <c:orientation val="minMax"/>
        </c:scaling>
        <c:delete val="0"/>
        <c:axPos val="b"/>
        <c:numFmt formatCode="General" sourceLinked="1"/>
        <c:majorTickMark val="out"/>
        <c:minorTickMark val="none"/>
        <c:tickLblPos val="nextTo"/>
        <c:txPr>
          <a:bodyPr rot="-5400000" vert="horz"/>
          <a:lstStyle/>
          <a:p>
            <a:pPr>
              <a:defRPr/>
            </a:pPr>
            <a:endParaRPr lang="es-ES"/>
          </a:p>
        </c:txPr>
        <c:crossAx val="2050984120"/>
        <c:crosses val="autoZero"/>
        <c:auto val="1"/>
        <c:lblAlgn val="ctr"/>
        <c:lblOffset val="100"/>
        <c:noMultiLvlLbl val="0"/>
      </c:catAx>
      <c:valAx>
        <c:axId val="2050984120"/>
        <c:scaling>
          <c:orientation val="minMax"/>
          <c:min val="4500"/>
        </c:scaling>
        <c:delete val="0"/>
        <c:axPos val="l"/>
        <c:numFmt formatCode="#,##0" sourceLinked="0"/>
        <c:majorTickMark val="out"/>
        <c:minorTickMark val="none"/>
        <c:tickLblPos val="nextTo"/>
        <c:crossAx val="2050980936"/>
        <c:crosses val="autoZero"/>
        <c:crossBetween val="between"/>
      </c:valAx>
    </c:plotArea>
    <c:legend>
      <c:legendPos val="r"/>
      <c:layout>
        <c:manualLayout>
          <c:xMode val="edge"/>
          <c:yMode val="edge"/>
          <c:x val="0.122523068877587"/>
          <c:y val="0.67270757271589399"/>
          <c:w val="0.332856080306831"/>
          <c:h val="0.15001057496610801"/>
        </c:manualLayout>
      </c:layout>
      <c:overlay val="0"/>
    </c:legend>
    <c:plotVisOnly val="1"/>
    <c:dispBlanksAs val="gap"/>
    <c:showDLblsOverMax val="0"/>
  </c:chart>
  <c:txPr>
    <a:bodyPr/>
    <a:lstStyle/>
    <a:p>
      <a:pPr>
        <a:defRPr sz="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s-ES" b="0"/>
              <a:t>Pensiones vigentes (en %)</a:t>
            </a:r>
          </a:p>
        </c:rich>
      </c:tx>
      <c:layout>
        <c:manualLayout>
          <c:xMode val="edge"/>
          <c:yMode val="edge"/>
          <c:x val="0.24850884000054599"/>
          <c:y val="4.5906493697801198E-2"/>
        </c:manualLayout>
      </c:layout>
      <c:overlay val="0"/>
      <c:spPr>
        <a:noFill/>
        <a:ln>
          <a:noFill/>
        </a:ln>
        <a:effectLst/>
      </c:spPr>
    </c:title>
    <c:autoTitleDeleted val="0"/>
    <c:plotArea>
      <c:layout>
        <c:manualLayout>
          <c:layoutTarget val="inner"/>
          <c:xMode val="edge"/>
          <c:yMode val="edge"/>
          <c:x val="8.53675787134478E-2"/>
          <c:y val="7.3369097188998006E-2"/>
          <c:w val="0.89424032308037504"/>
          <c:h val="0.70103256387328605"/>
        </c:manualLayout>
      </c:layout>
      <c:barChart>
        <c:barDir val="col"/>
        <c:grouping val="clustered"/>
        <c:varyColors val="0"/>
        <c:ser>
          <c:idx val="0"/>
          <c:order val="0"/>
          <c:tx>
            <c:strRef>
              <c:f>'S Social'!$AM$59</c:f>
              <c:strCache>
                <c:ptCount val="1"/>
                <c:pt idx="0">
                  <c:v>total</c:v>
                </c:pt>
              </c:strCache>
            </c:strRef>
          </c:tx>
          <c:spPr>
            <a:solidFill>
              <a:schemeClr val="accent3">
                <a:lumMod val="75000"/>
              </a:schemeClr>
            </a:solidFill>
            <a:ln>
              <a:noFill/>
            </a:ln>
            <a:effectLst/>
          </c:spPr>
          <c:invertIfNegative val="0"/>
          <c:cat>
            <c:strRef>
              <c:f>'S Social'!$AD$60:$AD$96</c:f>
              <c:strCache>
                <c:ptCount val="37"/>
                <c:pt idx="0">
                  <c:v>1981</c:v>
                </c:pt>
                <c:pt idx="1">
                  <c:v>1982</c:v>
                </c:pt>
                <c:pt idx="2">
                  <c:v>1983</c:v>
                </c:pt>
                <c:pt idx="3">
                  <c:v>1984</c:v>
                </c:pt>
                <c:pt idx="4">
                  <c:v>1985</c:v>
                </c:pt>
                <c:pt idx="5">
                  <c:v>1986</c:v>
                </c:pt>
                <c:pt idx="6">
                  <c:v>1987</c:v>
                </c:pt>
                <c:pt idx="7">
                  <c:v>1988</c:v>
                </c:pt>
                <c:pt idx="8">
                  <c:v>1989</c:v>
                </c:pt>
                <c:pt idx="9">
                  <c:v>1990</c:v>
                </c:pt>
                <c:pt idx="10">
                  <c:v>1991</c:v>
                </c:pt>
                <c:pt idx="11">
                  <c:v>1992 </c:v>
                </c:pt>
                <c:pt idx="12">
                  <c:v>1993 </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strCache>
            </c:strRef>
          </c:cat>
          <c:val>
            <c:numRef>
              <c:f>'S Social'!$AM$60:$AM$96</c:f>
              <c:numCache>
                <c:formatCode>0.0%</c:formatCode>
                <c:ptCount val="37"/>
                <c:pt idx="0">
                  <c:v>0.34977081153635597</c:v>
                </c:pt>
                <c:pt idx="1">
                  <c:v>0.35056629246895399</c:v>
                </c:pt>
                <c:pt idx="2">
                  <c:v>0.35012804565076999</c:v>
                </c:pt>
                <c:pt idx="3">
                  <c:v>0.35975204006434902</c:v>
                </c:pt>
                <c:pt idx="4">
                  <c:v>0.36249336474623101</c:v>
                </c:pt>
                <c:pt idx="5">
                  <c:v>0.35985618182810702</c:v>
                </c:pt>
                <c:pt idx="6">
                  <c:v>0.36206249391475298</c:v>
                </c:pt>
                <c:pt idx="7">
                  <c:v>0.367647028409953</c:v>
                </c:pt>
                <c:pt idx="8">
                  <c:v>0.38060715054696398</c:v>
                </c:pt>
                <c:pt idx="9">
                  <c:v>0.38955477930033899</c:v>
                </c:pt>
                <c:pt idx="10">
                  <c:v>0.39516775821650701</c:v>
                </c:pt>
                <c:pt idx="11">
                  <c:v>0.39809482367731402</c:v>
                </c:pt>
                <c:pt idx="12">
                  <c:v>0.40408047593410501</c:v>
                </c:pt>
                <c:pt idx="13">
                  <c:v>0.41031764801290099</c:v>
                </c:pt>
                <c:pt idx="14">
                  <c:v>0.41525616259354498</c:v>
                </c:pt>
                <c:pt idx="15">
                  <c:v>0.42063463407481499</c:v>
                </c:pt>
                <c:pt idx="16">
                  <c:v>0.42315109186028599</c:v>
                </c:pt>
                <c:pt idx="17">
                  <c:v>0.42817373238339801</c:v>
                </c:pt>
                <c:pt idx="18">
                  <c:v>0.43205492562650699</c:v>
                </c:pt>
                <c:pt idx="19">
                  <c:v>0.440480823110107</c:v>
                </c:pt>
                <c:pt idx="20">
                  <c:v>0.45011006656992902</c:v>
                </c:pt>
                <c:pt idx="21">
                  <c:v>0.45151000371635802</c:v>
                </c:pt>
                <c:pt idx="22">
                  <c:v>0.459854435820225</c:v>
                </c:pt>
                <c:pt idx="23">
                  <c:v>0.472173179334127</c:v>
                </c:pt>
                <c:pt idx="24">
                  <c:v>0.48497013343754902</c:v>
                </c:pt>
                <c:pt idx="25">
                  <c:v>0.48996656823724799</c:v>
                </c:pt>
                <c:pt idx="26">
                  <c:v>0.495585789405111</c:v>
                </c:pt>
                <c:pt idx="27">
                  <c:v>0.50146968774799305</c:v>
                </c:pt>
                <c:pt idx="28">
                  <c:v>0.50926820131074002</c:v>
                </c:pt>
                <c:pt idx="29">
                  <c:v>0.52162043758439003</c:v>
                </c:pt>
                <c:pt idx="30">
                  <c:v>0.53259009375599398</c:v>
                </c:pt>
                <c:pt idx="31">
                  <c:v>0.55279594152219902</c:v>
                </c:pt>
                <c:pt idx="32">
                  <c:v>0.56932980322766902</c:v>
                </c:pt>
                <c:pt idx="33">
                  <c:v>0.58016121840971502</c:v>
                </c:pt>
                <c:pt idx="34">
                  <c:v>0.585466581677898</c:v>
                </c:pt>
                <c:pt idx="35">
                  <c:v>0.59826660954820898</c:v>
                </c:pt>
                <c:pt idx="36">
                  <c:v>0.60909795460567095</c:v>
                </c:pt>
              </c:numCache>
            </c:numRef>
          </c:val>
          <c:extLst>
            <c:ext xmlns:c16="http://schemas.microsoft.com/office/drawing/2014/chart" uri="{C3380CC4-5D6E-409C-BE32-E72D297353CC}">
              <c16:uniqueId val="{00000000-6920-444B-8F0F-31D924BDB3B7}"/>
            </c:ext>
          </c:extLst>
        </c:ser>
        <c:dLbls>
          <c:showLegendKey val="0"/>
          <c:showVal val="0"/>
          <c:showCatName val="0"/>
          <c:showSerName val="0"/>
          <c:showPercent val="0"/>
          <c:showBubbleSize val="0"/>
        </c:dLbls>
        <c:gapWidth val="150"/>
        <c:axId val="2050140728"/>
        <c:axId val="2050136840"/>
      </c:barChart>
      <c:lineChart>
        <c:grouping val="standard"/>
        <c:varyColors val="0"/>
        <c:ser>
          <c:idx val="1"/>
          <c:order val="1"/>
          <c:tx>
            <c:strRef>
              <c:f>'S Social'!$AN$59</c:f>
              <c:strCache>
                <c:ptCount val="1"/>
                <c:pt idx="0">
                  <c:v>jubilación</c:v>
                </c:pt>
              </c:strCache>
            </c:strRef>
          </c:tx>
          <c:spPr>
            <a:ln w="28575" cap="rnd">
              <a:solidFill>
                <a:schemeClr val="bg1">
                  <a:lumMod val="75000"/>
                </a:schemeClr>
              </a:solidFill>
              <a:round/>
            </a:ln>
            <a:effectLst/>
          </c:spPr>
          <c:marker>
            <c:symbol val="none"/>
          </c:marker>
          <c:cat>
            <c:strRef>
              <c:f>'S Social'!$AD$60:$AD$94</c:f>
              <c:strCache>
                <c:ptCount val="35"/>
                <c:pt idx="0">
                  <c:v>1981</c:v>
                </c:pt>
                <c:pt idx="1">
                  <c:v>1982</c:v>
                </c:pt>
                <c:pt idx="2">
                  <c:v>1983</c:v>
                </c:pt>
                <c:pt idx="3">
                  <c:v>1984</c:v>
                </c:pt>
                <c:pt idx="4">
                  <c:v>1985</c:v>
                </c:pt>
                <c:pt idx="5">
                  <c:v>1986</c:v>
                </c:pt>
                <c:pt idx="6">
                  <c:v>1987</c:v>
                </c:pt>
                <c:pt idx="7">
                  <c:v>1988</c:v>
                </c:pt>
                <c:pt idx="8">
                  <c:v>1989</c:v>
                </c:pt>
                <c:pt idx="9">
                  <c:v>1990</c:v>
                </c:pt>
                <c:pt idx="10">
                  <c:v>1991</c:v>
                </c:pt>
                <c:pt idx="11">
                  <c:v>1992 </c:v>
                </c:pt>
                <c:pt idx="12">
                  <c:v>1993 </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strCache>
            </c:strRef>
          </c:cat>
          <c:val>
            <c:numRef>
              <c:f>'S Social'!$AN$60:$AN$96</c:f>
              <c:numCache>
                <c:formatCode>0.0%</c:formatCode>
                <c:ptCount val="37"/>
                <c:pt idx="0">
                  <c:v>0.389376787889542</c:v>
                </c:pt>
                <c:pt idx="1">
                  <c:v>0.39084236624617702</c:v>
                </c:pt>
                <c:pt idx="2">
                  <c:v>0.39080132970224801</c:v>
                </c:pt>
                <c:pt idx="3">
                  <c:v>0.40715744627251899</c:v>
                </c:pt>
                <c:pt idx="4">
                  <c:v>0.41634850565950798</c:v>
                </c:pt>
                <c:pt idx="5">
                  <c:v>0.41551028400897999</c:v>
                </c:pt>
                <c:pt idx="6">
                  <c:v>0.41986541606320699</c:v>
                </c:pt>
                <c:pt idx="7">
                  <c:v>0.42680769432266502</c:v>
                </c:pt>
                <c:pt idx="8">
                  <c:v>0.43974444188610401</c:v>
                </c:pt>
                <c:pt idx="9">
                  <c:v>0.44908664160120698</c:v>
                </c:pt>
                <c:pt idx="10">
                  <c:v>0.45444088563156498</c:v>
                </c:pt>
                <c:pt idx="11">
                  <c:v>0.45609524352123298</c:v>
                </c:pt>
                <c:pt idx="12">
                  <c:v>0.46595440766720497</c:v>
                </c:pt>
                <c:pt idx="13">
                  <c:v>0.47403977074409398</c:v>
                </c:pt>
                <c:pt idx="14">
                  <c:v>0.48180559275700702</c:v>
                </c:pt>
                <c:pt idx="15">
                  <c:v>0.49094051209496098</c:v>
                </c:pt>
                <c:pt idx="16">
                  <c:v>0.481692695528605</c:v>
                </c:pt>
                <c:pt idx="17">
                  <c:v>0.48832158133857301</c:v>
                </c:pt>
                <c:pt idx="18">
                  <c:v>0.49386537500871802</c:v>
                </c:pt>
                <c:pt idx="19">
                  <c:v>0.50339944055639496</c:v>
                </c:pt>
                <c:pt idx="20">
                  <c:v>0.51405539266582601</c:v>
                </c:pt>
                <c:pt idx="21">
                  <c:v>0.51495578327431402</c:v>
                </c:pt>
                <c:pt idx="22">
                  <c:v>0.52237806414808197</c:v>
                </c:pt>
                <c:pt idx="23">
                  <c:v>0.53171850736969495</c:v>
                </c:pt>
                <c:pt idx="24">
                  <c:v>0.54560922582378402</c:v>
                </c:pt>
                <c:pt idx="25">
                  <c:v>0.55208481529337605</c:v>
                </c:pt>
                <c:pt idx="26">
                  <c:v>0.56042661496106405</c:v>
                </c:pt>
                <c:pt idx="27">
                  <c:v>0.56803939501558198</c:v>
                </c:pt>
                <c:pt idx="28">
                  <c:v>0.57746922101353904</c:v>
                </c:pt>
                <c:pt idx="29">
                  <c:v>0.59238482798025605</c:v>
                </c:pt>
                <c:pt idx="30">
                  <c:v>0.60630677984918302</c:v>
                </c:pt>
                <c:pt idx="31">
                  <c:v>0.63161206020664995</c:v>
                </c:pt>
                <c:pt idx="32">
                  <c:v>0.65228035178890198</c:v>
                </c:pt>
                <c:pt idx="33">
                  <c:v>0.66707628615802195</c:v>
                </c:pt>
                <c:pt idx="34">
                  <c:v>0.67491322879814397</c:v>
                </c:pt>
                <c:pt idx="35">
                  <c:v>0.69068033570459397</c:v>
                </c:pt>
                <c:pt idx="36">
                  <c:v>0.70379707294273597</c:v>
                </c:pt>
              </c:numCache>
            </c:numRef>
          </c:val>
          <c:smooth val="0"/>
          <c:extLst>
            <c:ext xmlns:c16="http://schemas.microsoft.com/office/drawing/2014/chart" uri="{C3380CC4-5D6E-409C-BE32-E72D297353CC}">
              <c16:uniqueId val="{00000001-6920-444B-8F0F-31D924BDB3B7}"/>
            </c:ext>
          </c:extLst>
        </c:ser>
        <c:ser>
          <c:idx val="2"/>
          <c:order val="2"/>
          <c:tx>
            <c:strRef>
              <c:f>'S Social'!$AO$59</c:f>
              <c:strCache>
                <c:ptCount val="1"/>
                <c:pt idx="0">
                  <c:v>jub R General</c:v>
                </c:pt>
              </c:strCache>
            </c:strRef>
          </c:tx>
          <c:spPr>
            <a:ln w="28575" cap="rnd">
              <a:solidFill>
                <a:schemeClr val="tx1"/>
              </a:solidFill>
              <a:round/>
            </a:ln>
            <a:effectLst/>
          </c:spPr>
          <c:marker>
            <c:symbol val="none"/>
          </c:marker>
          <c:cat>
            <c:strRef>
              <c:f>'S Social'!$AD$60:$AD$94</c:f>
              <c:strCache>
                <c:ptCount val="35"/>
                <c:pt idx="0">
                  <c:v>1981</c:v>
                </c:pt>
                <c:pt idx="1">
                  <c:v>1982</c:v>
                </c:pt>
                <c:pt idx="2">
                  <c:v>1983</c:v>
                </c:pt>
                <c:pt idx="3">
                  <c:v>1984</c:v>
                </c:pt>
                <c:pt idx="4">
                  <c:v>1985</c:v>
                </c:pt>
                <c:pt idx="5">
                  <c:v>1986</c:v>
                </c:pt>
                <c:pt idx="6">
                  <c:v>1987</c:v>
                </c:pt>
                <c:pt idx="7">
                  <c:v>1988</c:v>
                </c:pt>
                <c:pt idx="8">
                  <c:v>1989</c:v>
                </c:pt>
                <c:pt idx="9">
                  <c:v>1990</c:v>
                </c:pt>
                <c:pt idx="10">
                  <c:v>1991</c:v>
                </c:pt>
                <c:pt idx="11">
                  <c:v>1992 </c:v>
                </c:pt>
                <c:pt idx="12">
                  <c:v>1993 </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strCache>
            </c:strRef>
          </c:cat>
          <c:val>
            <c:numRef>
              <c:f>'S Social'!$AO$60:$AO$96</c:f>
              <c:numCache>
                <c:formatCode>0.0%</c:formatCode>
                <c:ptCount val="37"/>
                <c:pt idx="0">
                  <c:v>0.49212948714309301</c:v>
                </c:pt>
                <c:pt idx="1">
                  <c:v>0.49535258369746898</c:v>
                </c:pt>
                <c:pt idx="2">
                  <c:v>0.50858525150512901</c:v>
                </c:pt>
                <c:pt idx="3">
                  <c:v>0.54047984711797303</c:v>
                </c:pt>
                <c:pt idx="4">
                  <c:v>0.55163508020392005</c:v>
                </c:pt>
                <c:pt idx="5">
                  <c:v>0.54811824046309598</c:v>
                </c:pt>
                <c:pt idx="6">
                  <c:v>0.55176129182010103</c:v>
                </c:pt>
                <c:pt idx="7">
                  <c:v>0.55611963013814303</c:v>
                </c:pt>
                <c:pt idx="8">
                  <c:v>0.56899826519267604</c:v>
                </c:pt>
                <c:pt idx="9">
                  <c:v>0.57521985676771503</c:v>
                </c:pt>
                <c:pt idx="10">
                  <c:v>0.57967131100963898</c:v>
                </c:pt>
                <c:pt idx="11">
                  <c:v>0.57915350581928005</c:v>
                </c:pt>
                <c:pt idx="12">
                  <c:v>0.58924062629962104</c:v>
                </c:pt>
                <c:pt idx="13">
                  <c:v>0.59738361618538105</c:v>
                </c:pt>
                <c:pt idx="14">
                  <c:v>0.60625369023985398</c:v>
                </c:pt>
                <c:pt idx="15">
                  <c:v>0.61505868324366297</c:v>
                </c:pt>
                <c:pt idx="16">
                  <c:v>0.60378245577129297</c:v>
                </c:pt>
                <c:pt idx="17">
                  <c:v>0.61283518326452402</c:v>
                </c:pt>
                <c:pt idx="18">
                  <c:v>0.62033215489780202</c:v>
                </c:pt>
                <c:pt idx="19">
                  <c:v>0.63095551949246298</c:v>
                </c:pt>
                <c:pt idx="20">
                  <c:v>0.64482719726222204</c:v>
                </c:pt>
                <c:pt idx="21">
                  <c:v>0.64598548860420002</c:v>
                </c:pt>
                <c:pt idx="22">
                  <c:v>0.65492748785863497</c:v>
                </c:pt>
                <c:pt idx="23">
                  <c:v>0.66584569841790797</c:v>
                </c:pt>
                <c:pt idx="24">
                  <c:v>0.68878530076552003</c:v>
                </c:pt>
                <c:pt idx="25">
                  <c:v>0.69482204006675097</c:v>
                </c:pt>
                <c:pt idx="26">
                  <c:v>0.704536731517453</c:v>
                </c:pt>
                <c:pt idx="27">
                  <c:v>0.71153455791046205</c:v>
                </c:pt>
                <c:pt idx="28">
                  <c:v>0.72091430279936097</c:v>
                </c:pt>
                <c:pt idx="29">
                  <c:v>0.736898048854294</c:v>
                </c:pt>
                <c:pt idx="30">
                  <c:v>0.75172510238454304</c:v>
                </c:pt>
                <c:pt idx="31">
                  <c:v>0.74119776971989704</c:v>
                </c:pt>
                <c:pt idx="32">
                  <c:v>0.746455950716297</c:v>
                </c:pt>
                <c:pt idx="33">
                  <c:v>0.76200634759962005</c:v>
                </c:pt>
                <c:pt idx="34">
                  <c:v>0.76958561897439304</c:v>
                </c:pt>
                <c:pt idx="35">
                  <c:v>0.78577480548676204</c:v>
                </c:pt>
                <c:pt idx="36">
                  <c:v>0.79859465840686905</c:v>
                </c:pt>
              </c:numCache>
            </c:numRef>
          </c:val>
          <c:smooth val="0"/>
          <c:extLst>
            <c:ext xmlns:c16="http://schemas.microsoft.com/office/drawing/2014/chart" uri="{C3380CC4-5D6E-409C-BE32-E72D297353CC}">
              <c16:uniqueId val="{00000002-6920-444B-8F0F-31D924BDB3B7}"/>
            </c:ext>
          </c:extLst>
        </c:ser>
        <c:dLbls>
          <c:showLegendKey val="0"/>
          <c:showVal val="0"/>
          <c:showCatName val="0"/>
          <c:showSerName val="0"/>
          <c:showPercent val="0"/>
          <c:showBubbleSize val="0"/>
        </c:dLbls>
        <c:marker val="1"/>
        <c:smooth val="0"/>
        <c:axId val="2050140728"/>
        <c:axId val="2050136840"/>
      </c:lineChart>
      <c:catAx>
        <c:axId val="2050140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s-ES"/>
          </a:p>
        </c:txPr>
        <c:crossAx val="2050136840"/>
        <c:crosses val="autoZero"/>
        <c:auto val="1"/>
        <c:lblAlgn val="ctr"/>
        <c:lblOffset val="100"/>
        <c:tickLblSkip val="1"/>
        <c:tickMarkSkip val="1"/>
        <c:noMultiLvlLbl val="0"/>
      </c:catAx>
      <c:valAx>
        <c:axId val="2050136840"/>
        <c:scaling>
          <c:orientation val="minMax"/>
        </c:scaling>
        <c:delete val="0"/>
        <c:axPos val="l"/>
        <c:numFmt formatCode="0%" sourceLinked="0"/>
        <c:majorTickMark val="none"/>
        <c:minorTickMark val="none"/>
        <c:tickLblPos val="nextTo"/>
        <c:spPr>
          <a:noFill/>
          <a:ln>
            <a:noFill/>
          </a:ln>
          <a:effectLst/>
        </c:spPr>
        <c:txPr>
          <a:bodyPr rot="0"/>
          <a:lstStyle/>
          <a:p>
            <a:pPr>
              <a:defRPr/>
            </a:pPr>
            <a:endParaRPr lang="es-ES"/>
          </a:p>
        </c:txPr>
        <c:crossAx val="2050140728"/>
        <c:crosses val="autoZero"/>
        <c:crossBetween val="between"/>
      </c:valAx>
      <c:spPr>
        <a:noFill/>
        <a:ln>
          <a:noFill/>
        </a:ln>
        <a:effectLst/>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s-ES" b="0" dirty="0"/>
              <a:t>nuevas pensiones  </a:t>
            </a:r>
          </a:p>
          <a:p>
            <a:pPr>
              <a:defRPr b="0"/>
            </a:pPr>
            <a:r>
              <a:rPr lang="es-ES" b="0" dirty="0"/>
              <a:t>(en %)</a:t>
            </a:r>
          </a:p>
        </c:rich>
      </c:tx>
      <c:layout>
        <c:manualLayout>
          <c:xMode val="edge"/>
          <c:yMode val="edge"/>
          <c:x val="0.272097495691072"/>
          <c:y val="2.5381129908637501E-2"/>
        </c:manualLayout>
      </c:layout>
      <c:overlay val="1"/>
    </c:title>
    <c:autoTitleDeleted val="0"/>
    <c:plotArea>
      <c:layout>
        <c:manualLayout>
          <c:layoutTarget val="inner"/>
          <c:xMode val="edge"/>
          <c:yMode val="edge"/>
          <c:x val="0.113746567206232"/>
          <c:y val="0.105915839823003"/>
          <c:w val="0.85494783197007096"/>
          <c:h val="0.67998137925782298"/>
        </c:manualLayout>
      </c:layout>
      <c:barChart>
        <c:barDir val="col"/>
        <c:grouping val="clustered"/>
        <c:varyColors val="0"/>
        <c:ser>
          <c:idx val="0"/>
          <c:order val="0"/>
          <c:tx>
            <c:strRef>
              <c:f>'S Social'!$AQ$59</c:f>
              <c:strCache>
                <c:ptCount val="1"/>
                <c:pt idx="0">
                  <c:v>total</c:v>
                </c:pt>
              </c:strCache>
            </c:strRef>
          </c:tx>
          <c:spPr>
            <a:solidFill>
              <a:schemeClr val="accent3">
                <a:lumMod val="75000"/>
              </a:schemeClr>
            </a:solidFill>
            <a:ln>
              <a:noFill/>
            </a:ln>
            <a:effectLst/>
          </c:spPr>
          <c:invertIfNegative val="0"/>
          <c:cat>
            <c:strRef>
              <c:f>'S Social'!$AD$60:$AD$96</c:f>
              <c:strCache>
                <c:ptCount val="37"/>
                <c:pt idx="0">
                  <c:v>1981</c:v>
                </c:pt>
                <c:pt idx="1">
                  <c:v>1982</c:v>
                </c:pt>
                <c:pt idx="2">
                  <c:v>1983</c:v>
                </c:pt>
                <c:pt idx="3">
                  <c:v>1984</c:v>
                </c:pt>
                <c:pt idx="4">
                  <c:v>1985</c:v>
                </c:pt>
                <c:pt idx="5">
                  <c:v>1986</c:v>
                </c:pt>
                <c:pt idx="6">
                  <c:v>1987</c:v>
                </c:pt>
                <c:pt idx="7">
                  <c:v>1988</c:v>
                </c:pt>
                <c:pt idx="8">
                  <c:v>1989</c:v>
                </c:pt>
                <c:pt idx="9">
                  <c:v>1990</c:v>
                </c:pt>
                <c:pt idx="10">
                  <c:v>1991</c:v>
                </c:pt>
                <c:pt idx="11">
                  <c:v>1992 </c:v>
                </c:pt>
                <c:pt idx="12">
                  <c:v>1993 </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strCache>
            </c:strRef>
          </c:cat>
          <c:val>
            <c:numRef>
              <c:f>'S Social'!$AQ$60:$AQ$96</c:f>
              <c:numCache>
                <c:formatCode>0.0%</c:formatCode>
                <c:ptCount val="37"/>
                <c:pt idx="0">
                  <c:v>0.40939948134976101</c:v>
                </c:pt>
                <c:pt idx="1">
                  <c:v>0.41850674015376499</c:v>
                </c:pt>
                <c:pt idx="2">
                  <c:v>0.41930153958942301</c:v>
                </c:pt>
                <c:pt idx="3">
                  <c:v>0.474248974177709</c:v>
                </c:pt>
                <c:pt idx="4">
                  <c:v>0.45327230156396497</c:v>
                </c:pt>
                <c:pt idx="5">
                  <c:v>0.424656557264392</c:v>
                </c:pt>
                <c:pt idx="6">
                  <c:v>0.42691221273235602</c:v>
                </c:pt>
                <c:pt idx="7">
                  <c:v>0.43944043767294799</c:v>
                </c:pt>
                <c:pt idx="8">
                  <c:v>0.44132321164523802</c:v>
                </c:pt>
                <c:pt idx="9">
                  <c:v>0.43780230920333801</c:v>
                </c:pt>
                <c:pt idx="10">
                  <c:v>0.45336571003464499</c:v>
                </c:pt>
                <c:pt idx="11">
                  <c:v>0.46317770304246397</c:v>
                </c:pt>
                <c:pt idx="12">
                  <c:v>0.46816444555604703</c:v>
                </c:pt>
                <c:pt idx="13">
                  <c:v>0.48149101004982398</c:v>
                </c:pt>
                <c:pt idx="14">
                  <c:v>0.48879566738888203</c:v>
                </c:pt>
                <c:pt idx="15">
                  <c:v>0.48584407070152302</c:v>
                </c:pt>
                <c:pt idx="16">
                  <c:v>0.47636083943241903</c:v>
                </c:pt>
                <c:pt idx="17">
                  <c:v>0.47640783959229299</c:v>
                </c:pt>
                <c:pt idx="18">
                  <c:v>0.47473522003540503</c:v>
                </c:pt>
                <c:pt idx="19">
                  <c:v>0.48596300358240002</c:v>
                </c:pt>
                <c:pt idx="20">
                  <c:v>0.49506146317717198</c:v>
                </c:pt>
                <c:pt idx="21">
                  <c:v>0.497429516956304</c:v>
                </c:pt>
                <c:pt idx="22">
                  <c:v>0.51503462891288798</c:v>
                </c:pt>
                <c:pt idx="23">
                  <c:v>0.54794042793351805</c:v>
                </c:pt>
                <c:pt idx="24">
                  <c:v>0.54015852089019001</c:v>
                </c:pt>
                <c:pt idx="25">
                  <c:v>0.56500656129932303</c:v>
                </c:pt>
                <c:pt idx="26">
                  <c:v>0.575756859495827</c:v>
                </c:pt>
                <c:pt idx="27">
                  <c:v>0.58867489891847602</c:v>
                </c:pt>
                <c:pt idx="28">
                  <c:v>0.60354588457910396</c:v>
                </c:pt>
                <c:pt idx="29">
                  <c:v>0.62739562619017297</c:v>
                </c:pt>
                <c:pt idx="30">
                  <c:v>0.63509507877222904</c:v>
                </c:pt>
                <c:pt idx="31">
                  <c:v>0.665307370876004</c:v>
                </c:pt>
                <c:pt idx="32">
                  <c:v>0.68688597443449695</c:v>
                </c:pt>
                <c:pt idx="33">
                  <c:v>0.688542185108869</c:v>
                </c:pt>
                <c:pt idx="34">
                  <c:v>0.687335828518995</c:v>
                </c:pt>
                <c:pt idx="35">
                  <c:v>0.69747546262785698</c:v>
                </c:pt>
                <c:pt idx="36">
                  <c:v>0.69431797084383695</c:v>
                </c:pt>
              </c:numCache>
            </c:numRef>
          </c:val>
          <c:extLst>
            <c:ext xmlns:c16="http://schemas.microsoft.com/office/drawing/2014/chart" uri="{C3380CC4-5D6E-409C-BE32-E72D297353CC}">
              <c16:uniqueId val="{00000000-FF13-432D-A6B5-2678A3292B4D}"/>
            </c:ext>
          </c:extLst>
        </c:ser>
        <c:dLbls>
          <c:showLegendKey val="0"/>
          <c:showVal val="0"/>
          <c:showCatName val="0"/>
          <c:showSerName val="0"/>
          <c:showPercent val="0"/>
          <c:showBubbleSize val="0"/>
        </c:dLbls>
        <c:gapWidth val="150"/>
        <c:axId val="2050092680"/>
        <c:axId val="2050088792"/>
      </c:barChart>
      <c:lineChart>
        <c:grouping val="standard"/>
        <c:varyColors val="0"/>
        <c:ser>
          <c:idx val="1"/>
          <c:order val="1"/>
          <c:tx>
            <c:strRef>
              <c:f>'S Social'!$AR$59</c:f>
              <c:strCache>
                <c:ptCount val="1"/>
                <c:pt idx="0">
                  <c:v>jubilación</c:v>
                </c:pt>
              </c:strCache>
            </c:strRef>
          </c:tx>
          <c:spPr>
            <a:ln w="28575" cap="rnd">
              <a:solidFill>
                <a:schemeClr val="bg2">
                  <a:lumMod val="75000"/>
                </a:schemeClr>
              </a:solidFill>
              <a:round/>
            </a:ln>
            <a:effectLst/>
          </c:spPr>
          <c:marker>
            <c:symbol val="none"/>
          </c:marker>
          <c:cat>
            <c:strRef>
              <c:f>'S Social'!$AD$60:$AD$96</c:f>
              <c:strCache>
                <c:ptCount val="37"/>
                <c:pt idx="0">
                  <c:v>1981</c:v>
                </c:pt>
                <c:pt idx="1">
                  <c:v>1982</c:v>
                </c:pt>
                <c:pt idx="2">
                  <c:v>1983</c:v>
                </c:pt>
                <c:pt idx="3">
                  <c:v>1984</c:v>
                </c:pt>
                <c:pt idx="4">
                  <c:v>1985</c:v>
                </c:pt>
                <c:pt idx="5">
                  <c:v>1986</c:v>
                </c:pt>
                <c:pt idx="6">
                  <c:v>1987</c:v>
                </c:pt>
                <c:pt idx="7">
                  <c:v>1988</c:v>
                </c:pt>
                <c:pt idx="8">
                  <c:v>1989</c:v>
                </c:pt>
                <c:pt idx="9">
                  <c:v>1990</c:v>
                </c:pt>
                <c:pt idx="10">
                  <c:v>1991</c:v>
                </c:pt>
                <c:pt idx="11">
                  <c:v>1992 </c:v>
                </c:pt>
                <c:pt idx="12">
                  <c:v>1993 </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strCache>
            </c:strRef>
          </c:cat>
          <c:val>
            <c:numRef>
              <c:f>'S Social'!$AR$60:$AR$96</c:f>
              <c:numCache>
                <c:formatCode>0.0%</c:formatCode>
                <c:ptCount val="37"/>
                <c:pt idx="0">
                  <c:v>0.49095277095927498</c:v>
                </c:pt>
                <c:pt idx="1">
                  <c:v>0.498904178077824</c:v>
                </c:pt>
                <c:pt idx="2">
                  <c:v>0.47710842552715799</c:v>
                </c:pt>
                <c:pt idx="3">
                  <c:v>0.59463503804908802</c:v>
                </c:pt>
                <c:pt idx="4">
                  <c:v>0.57224897725610402</c:v>
                </c:pt>
                <c:pt idx="5">
                  <c:v>0.51836874778520003</c:v>
                </c:pt>
                <c:pt idx="6">
                  <c:v>0.51093007135499802</c:v>
                </c:pt>
                <c:pt idx="7">
                  <c:v>0.53291871529837098</c:v>
                </c:pt>
                <c:pt idx="8">
                  <c:v>0.52844086823361303</c:v>
                </c:pt>
                <c:pt idx="9">
                  <c:v>0.51372624131508604</c:v>
                </c:pt>
                <c:pt idx="10">
                  <c:v>0.52905155584208097</c:v>
                </c:pt>
                <c:pt idx="11">
                  <c:v>0.53584298024799104</c:v>
                </c:pt>
                <c:pt idx="12">
                  <c:v>0.54088182125343398</c:v>
                </c:pt>
                <c:pt idx="13">
                  <c:v>0.56970164102271503</c:v>
                </c:pt>
                <c:pt idx="14">
                  <c:v>0.58215562679459798</c:v>
                </c:pt>
                <c:pt idx="15">
                  <c:v>0.57727985727188602</c:v>
                </c:pt>
                <c:pt idx="16">
                  <c:v>0.57677141738892401</c:v>
                </c:pt>
                <c:pt idx="17">
                  <c:v>0.58818781237546602</c:v>
                </c:pt>
                <c:pt idx="18">
                  <c:v>0.59591790514874399</c:v>
                </c:pt>
                <c:pt idx="19">
                  <c:v>0.60206153371238202</c:v>
                </c:pt>
                <c:pt idx="20">
                  <c:v>0.60511425957244003</c:v>
                </c:pt>
                <c:pt idx="21">
                  <c:v>0.62188687241693597</c:v>
                </c:pt>
                <c:pt idx="22">
                  <c:v>0.64575445954436705</c:v>
                </c:pt>
                <c:pt idx="23">
                  <c:v>0.69509874135656902</c:v>
                </c:pt>
                <c:pt idx="24">
                  <c:v>0.63389796969002499</c:v>
                </c:pt>
                <c:pt idx="25">
                  <c:v>0.69856154945570104</c:v>
                </c:pt>
                <c:pt idx="26">
                  <c:v>0.72312501663645501</c:v>
                </c:pt>
                <c:pt idx="27">
                  <c:v>0.72656041026693896</c:v>
                </c:pt>
                <c:pt idx="28">
                  <c:v>0.74316147944335798</c:v>
                </c:pt>
                <c:pt idx="29">
                  <c:v>0.77740021681563998</c:v>
                </c:pt>
                <c:pt idx="30">
                  <c:v>0.78900023908859596</c:v>
                </c:pt>
                <c:pt idx="31">
                  <c:v>0.82685597814434197</c:v>
                </c:pt>
                <c:pt idx="32">
                  <c:v>0.85500436545644998</c:v>
                </c:pt>
                <c:pt idx="33">
                  <c:v>0.86940197266486396</c:v>
                </c:pt>
                <c:pt idx="34">
                  <c:v>0.87943099995359997</c:v>
                </c:pt>
                <c:pt idx="35">
                  <c:v>0.87474620857475704</c:v>
                </c:pt>
                <c:pt idx="36">
                  <c:v>0.86550635348587401</c:v>
                </c:pt>
              </c:numCache>
            </c:numRef>
          </c:val>
          <c:smooth val="0"/>
          <c:extLst>
            <c:ext xmlns:c16="http://schemas.microsoft.com/office/drawing/2014/chart" uri="{C3380CC4-5D6E-409C-BE32-E72D297353CC}">
              <c16:uniqueId val="{00000001-FF13-432D-A6B5-2678A3292B4D}"/>
            </c:ext>
          </c:extLst>
        </c:ser>
        <c:ser>
          <c:idx val="2"/>
          <c:order val="2"/>
          <c:tx>
            <c:strRef>
              <c:f>'S Social'!$AS$59</c:f>
              <c:strCache>
                <c:ptCount val="1"/>
                <c:pt idx="0">
                  <c:v>jub R. General</c:v>
                </c:pt>
              </c:strCache>
            </c:strRef>
          </c:tx>
          <c:spPr>
            <a:ln w="28575" cap="rnd">
              <a:solidFill>
                <a:schemeClr val="tx1"/>
              </a:solidFill>
              <a:round/>
            </a:ln>
            <a:effectLst/>
          </c:spPr>
          <c:marker>
            <c:symbol val="none"/>
          </c:marker>
          <c:cat>
            <c:strRef>
              <c:f>'S Social'!$AD$60:$AD$96</c:f>
              <c:strCache>
                <c:ptCount val="37"/>
                <c:pt idx="0">
                  <c:v>1981</c:v>
                </c:pt>
                <c:pt idx="1">
                  <c:v>1982</c:v>
                </c:pt>
                <c:pt idx="2">
                  <c:v>1983</c:v>
                </c:pt>
                <c:pt idx="3">
                  <c:v>1984</c:v>
                </c:pt>
                <c:pt idx="4">
                  <c:v>1985</c:v>
                </c:pt>
                <c:pt idx="5">
                  <c:v>1986</c:v>
                </c:pt>
                <c:pt idx="6">
                  <c:v>1987</c:v>
                </c:pt>
                <c:pt idx="7">
                  <c:v>1988</c:v>
                </c:pt>
                <c:pt idx="8">
                  <c:v>1989</c:v>
                </c:pt>
                <c:pt idx="9">
                  <c:v>1990</c:v>
                </c:pt>
                <c:pt idx="10">
                  <c:v>1991</c:v>
                </c:pt>
                <c:pt idx="11">
                  <c:v>1992 </c:v>
                </c:pt>
                <c:pt idx="12">
                  <c:v>1993 </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strCache>
            </c:strRef>
          </c:cat>
          <c:val>
            <c:numRef>
              <c:f>'S Social'!$AS$60:$AS$96</c:f>
              <c:numCache>
                <c:formatCode>0.0%</c:formatCode>
                <c:ptCount val="37"/>
                <c:pt idx="0">
                  <c:v>0.58320274153224105</c:v>
                </c:pt>
                <c:pt idx="1">
                  <c:v>0.57220531147592602</c:v>
                </c:pt>
                <c:pt idx="2">
                  <c:v>0.61279357962117498</c:v>
                </c:pt>
                <c:pt idx="3">
                  <c:v>0.68435608277928495</c:v>
                </c:pt>
                <c:pt idx="4">
                  <c:v>0.65861449848574805</c:v>
                </c:pt>
                <c:pt idx="5">
                  <c:v>0.58552707288846195</c:v>
                </c:pt>
                <c:pt idx="6">
                  <c:v>0.58274974989281103</c:v>
                </c:pt>
                <c:pt idx="7">
                  <c:v>0.60199648705772202</c:v>
                </c:pt>
                <c:pt idx="8">
                  <c:v>0.59395981323768798</c:v>
                </c:pt>
                <c:pt idx="9">
                  <c:v>0.57227685732048805</c:v>
                </c:pt>
                <c:pt idx="10">
                  <c:v>0.63142945037002796</c:v>
                </c:pt>
                <c:pt idx="11">
                  <c:v>0.63378544186244601</c:v>
                </c:pt>
                <c:pt idx="12">
                  <c:v>0.64405494488996096</c:v>
                </c:pt>
                <c:pt idx="13">
                  <c:v>0.67705696214935596</c:v>
                </c:pt>
                <c:pt idx="14">
                  <c:v>0.69488527898863905</c:v>
                </c:pt>
                <c:pt idx="15">
                  <c:v>0.68828222681165196</c:v>
                </c:pt>
                <c:pt idx="16">
                  <c:v>0.69717947830028004</c:v>
                </c:pt>
                <c:pt idx="17">
                  <c:v>0.73153683694863103</c:v>
                </c:pt>
                <c:pt idx="18">
                  <c:v>0.77106484500407602</c:v>
                </c:pt>
                <c:pt idx="19">
                  <c:v>0.76370957896277702</c:v>
                </c:pt>
                <c:pt idx="20">
                  <c:v>0.77902206380640804</c:v>
                </c:pt>
                <c:pt idx="21">
                  <c:v>0.80193970064724795</c:v>
                </c:pt>
                <c:pt idx="22">
                  <c:v>0.81884733171497903</c:v>
                </c:pt>
                <c:pt idx="23">
                  <c:v>0.85557234493210799</c:v>
                </c:pt>
                <c:pt idx="24">
                  <c:v>0.87301595850650704</c:v>
                </c:pt>
                <c:pt idx="25">
                  <c:v>0.87745241156030596</c:v>
                </c:pt>
                <c:pt idx="26">
                  <c:v>0.88879056241534704</c:v>
                </c:pt>
                <c:pt idx="27">
                  <c:v>0.88438367329392598</c:v>
                </c:pt>
                <c:pt idx="28">
                  <c:v>0.89117918285056197</c:v>
                </c:pt>
                <c:pt idx="29">
                  <c:v>0.92411529126150704</c:v>
                </c:pt>
                <c:pt idx="30">
                  <c:v>0.92356879917073897</c:v>
                </c:pt>
                <c:pt idx="31">
                  <c:v>0.91794294889144701</c:v>
                </c:pt>
                <c:pt idx="32">
                  <c:v>0.94009301884933305</c:v>
                </c:pt>
                <c:pt idx="33">
                  <c:v>0.94280000484461202</c:v>
                </c:pt>
                <c:pt idx="34">
                  <c:v>0.95628478504791004</c:v>
                </c:pt>
                <c:pt idx="35">
                  <c:v>0.95267679464155697</c:v>
                </c:pt>
                <c:pt idx="36">
                  <c:v>0.94062364248705599</c:v>
                </c:pt>
              </c:numCache>
            </c:numRef>
          </c:val>
          <c:smooth val="0"/>
          <c:extLst>
            <c:ext xmlns:c16="http://schemas.microsoft.com/office/drawing/2014/chart" uri="{C3380CC4-5D6E-409C-BE32-E72D297353CC}">
              <c16:uniqueId val="{00000002-FF13-432D-A6B5-2678A3292B4D}"/>
            </c:ext>
          </c:extLst>
        </c:ser>
        <c:dLbls>
          <c:showLegendKey val="0"/>
          <c:showVal val="0"/>
          <c:showCatName val="0"/>
          <c:showSerName val="0"/>
          <c:showPercent val="0"/>
          <c:showBubbleSize val="0"/>
        </c:dLbls>
        <c:marker val="1"/>
        <c:smooth val="0"/>
        <c:axId val="2050092680"/>
        <c:axId val="2050088792"/>
      </c:lineChart>
      <c:catAx>
        <c:axId val="205009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s-ES"/>
          </a:p>
        </c:txPr>
        <c:crossAx val="2050088792"/>
        <c:crosses val="autoZero"/>
        <c:auto val="1"/>
        <c:lblAlgn val="ctr"/>
        <c:lblOffset val="100"/>
        <c:tickLblSkip val="1"/>
        <c:tickMarkSkip val="1"/>
        <c:noMultiLvlLbl val="0"/>
      </c:catAx>
      <c:valAx>
        <c:axId val="2050088792"/>
        <c:scaling>
          <c:orientation val="minMax"/>
          <c:max val="1"/>
        </c:scaling>
        <c:delete val="0"/>
        <c:axPos val="l"/>
        <c:numFmt formatCode="0%" sourceLinked="0"/>
        <c:majorTickMark val="none"/>
        <c:minorTickMark val="none"/>
        <c:tickLblPos val="nextTo"/>
        <c:spPr>
          <a:noFill/>
          <a:ln>
            <a:noFill/>
          </a:ln>
          <a:effectLst/>
        </c:spPr>
        <c:txPr>
          <a:bodyPr rot="0"/>
          <a:lstStyle/>
          <a:p>
            <a:pPr>
              <a:defRPr/>
            </a:pPr>
            <a:endParaRPr lang="es-ES"/>
          </a:p>
        </c:txPr>
        <c:crossAx val="2050092680"/>
        <c:crosses val="autoZero"/>
        <c:crossBetween val="between"/>
      </c:valAx>
      <c:spPr>
        <a:noFill/>
        <a:ln>
          <a:noFill/>
        </a:ln>
        <a:effectLst/>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0.08451</cdr:x>
      <cdr:y>0.77727</cdr:y>
    </cdr:from>
    <cdr:to>
      <cdr:x>0.94366</cdr:x>
      <cdr:y>0.77727</cdr:y>
    </cdr:to>
    <cdr:cxnSp macro="">
      <cdr:nvCxnSpPr>
        <cdr:cNvPr id="3" name="2 Conector recto de flecha">
          <a:extLst xmlns:a="http://schemas.openxmlformats.org/drawingml/2006/main">
            <a:ext uri="{FF2B5EF4-FFF2-40B4-BE49-F238E27FC236}">
              <a16:creationId xmlns:a16="http://schemas.microsoft.com/office/drawing/2014/main" id="{9C210AE6-20F9-405F-A158-D77ECE1D7EF4}"/>
            </a:ext>
          </a:extLst>
        </cdr:cNvPr>
        <cdr:cNvCxnSpPr/>
      </cdr:nvCxnSpPr>
      <cdr:spPr>
        <a:xfrm xmlns:a="http://schemas.openxmlformats.org/drawingml/2006/main">
          <a:off x="432048" y="2376264"/>
          <a:ext cx="4392488"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0.29241</cdr:x>
      <cdr:y>0.61072</cdr:y>
    </cdr:from>
    <cdr:to>
      <cdr:x>0.58582</cdr:x>
      <cdr:y>0.76028</cdr:y>
    </cdr:to>
    <cdr:sp macro="" textlink="">
      <cdr:nvSpPr>
        <cdr:cNvPr id="5" name="4 Rectángulo redondeado"/>
        <cdr:cNvSpPr/>
      </cdr:nvSpPr>
      <cdr:spPr>
        <a:xfrm xmlns:a="http://schemas.openxmlformats.org/drawingml/2006/main">
          <a:off x="1369578" y="1790506"/>
          <a:ext cx="1374257" cy="438479"/>
        </a:xfrm>
        <a:prstGeom xmlns:a="http://schemas.openxmlformats.org/drawingml/2006/main" prst="roundRect">
          <a:avLst/>
        </a:prstGeom>
        <a:solidFill xmlns:a="http://schemas.openxmlformats.org/drawingml/2006/main">
          <a:schemeClr val="bg1">
            <a:lumMod val="75000"/>
          </a:schemeClr>
        </a:solidFill>
        <a:ln xmlns:a="http://schemas.openxmlformats.org/drawingml/2006/main">
          <a:solidFill>
            <a:schemeClr val="bg1"/>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S" sz="900" dirty="0"/>
            <a:t>De 15,2 a 21,2: +6 años</a:t>
          </a:r>
        </a:p>
        <a:p xmlns:a="http://schemas.openxmlformats.org/drawingml/2006/main">
          <a:r>
            <a:rPr lang="es-ES" sz="900" dirty="0"/>
            <a:t>∆ del 39,1% </a:t>
          </a:r>
        </a:p>
        <a:p xmlns:a="http://schemas.openxmlformats.org/drawingml/2006/main">
          <a:endParaRPr lang="es-E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0.73656</cdr:x>
      <cdr:y>0.39315</cdr:y>
    </cdr:from>
    <cdr:to>
      <cdr:x>0.73656</cdr:x>
      <cdr:y>0.82368</cdr:y>
    </cdr:to>
    <cdr:cxnSp macro="">
      <cdr:nvCxnSpPr>
        <cdr:cNvPr id="2" name="Straight Connector 1">
          <a:extLst xmlns:a="http://schemas.openxmlformats.org/drawingml/2006/main">
            <a:ext uri="{FF2B5EF4-FFF2-40B4-BE49-F238E27FC236}">
              <a16:creationId xmlns:a16="http://schemas.microsoft.com/office/drawing/2014/main" id="{A0146F58-C3EB-F64B-B65A-31D8B9447038}"/>
            </a:ext>
          </a:extLst>
        </cdr:cNvPr>
        <cdr:cNvCxnSpPr/>
      </cdr:nvCxnSpPr>
      <cdr:spPr>
        <a:xfrm xmlns:a="http://schemas.openxmlformats.org/drawingml/2006/main">
          <a:off x="4108093" y="1343343"/>
          <a:ext cx="0" cy="1471013"/>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0.08478</cdr:x>
      <cdr:y>0.37552</cdr:y>
    </cdr:from>
    <cdr:to>
      <cdr:x>0.14828</cdr:x>
      <cdr:y>0.45379</cdr:y>
    </cdr:to>
    <cdr:sp macro="" textlink="">
      <cdr:nvSpPr>
        <cdr:cNvPr id="4" name="Oval 3"/>
        <cdr:cNvSpPr/>
      </cdr:nvSpPr>
      <cdr:spPr>
        <a:xfrm xmlns:a="http://schemas.openxmlformats.org/drawingml/2006/main">
          <a:off x="457835" y="1096645"/>
          <a:ext cx="342900" cy="228600"/>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0.6662</cdr:x>
      <cdr:y>0.67168</cdr:y>
    </cdr:from>
    <cdr:to>
      <cdr:x>0.74963</cdr:x>
      <cdr:y>0.74337</cdr:y>
    </cdr:to>
    <cdr:sp macro="" textlink="">
      <cdr:nvSpPr>
        <cdr:cNvPr id="3" name="CuadroTexto 2">
          <a:extLst xmlns:a="http://schemas.openxmlformats.org/drawingml/2006/main">
            <a:ext uri="{FF2B5EF4-FFF2-40B4-BE49-F238E27FC236}">
              <a16:creationId xmlns:a16="http://schemas.microsoft.com/office/drawing/2014/main" id="{0ECF71A0-33C8-E24E-A777-0944385BBCD1}"/>
            </a:ext>
          </a:extLst>
        </cdr:cNvPr>
        <cdr:cNvSpPr txBox="1"/>
      </cdr:nvSpPr>
      <cdr:spPr>
        <a:xfrm xmlns:a="http://schemas.openxmlformats.org/drawingml/2006/main">
          <a:off x="3715656" y="2295027"/>
          <a:ext cx="465364" cy="244929"/>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s-ES" sz="1100" dirty="0"/>
            <a:t>3,3%</a:t>
          </a:r>
        </a:p>
      </cdr:txBody>
    </cdr:sp>
  </cdr:relSizeAnchor>
</c:userShapes>
</file>

<file path=ppt/drawings/drawing3.xml><?xml version="1.0" encoding="utf-8"?>
<c:userShapes xmlns:c="http://schemas.openxmlformats.org/drawingml/2006/chart">
  <cdr:relSizeAnchor xmlns:cdr="http://schemas.openxmlformats.org/drawingml/2006/chartDrawing">
    <cdr:from>
      <cdr:x>0.11905</cdr:x>
      <cdr:y>0.19317</cdr:y>
    </cdr:from>
    <cdr:to>
      <cdr:x>0.53944</cdr:x>
      <cdr:y>0.4011</cdr:y>
    </cdr:to>
    <cdr:sp macro="" textlink="">
      <cdr:nvSpPr>
        <cdr:cNvPr id="2" name="1 CuadroTexto"/>
        <cdr:cNvSpPr txBox="1"/>
      </cdr:nvSpPr>
      <cdr:spPr>
        <a:xfrm xmlns:a="http://schemas.openxmlformats.org/drawingml/2006/main">
          <a:off x="558489" y="948499"/>
          <a:ext cx="1972076" cy="1020950"/>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s-ES" sz="1000" dirty="0"/>
            <a:t>Hipótesis:</a:t>
          </a:r>
        </a:p>
        <a:p xmlns:a="http://schemas.openxmlformats.org/drawingml/2006/main">
          <a:r>
            <a:rPr lang="es-ES" sz="1000" dirty="0"/>
            <a:t>* Nº pensiones: de 10,2 a 14,9 millones</a:t>
          </a:r>
        </a:p>
        <a:p xmlns:a="http://schemas.openxmlformats.org/drawingml/2006/main">
          <a:r>
            <a:rPr lang="es-ES" sz="1000" dirty="0"/>
            <a:t>* Efecto sustitución: 1,5% anual</a:t>
          </a:r>
        </a:p>
        <a:p xmlns:a="http://schemas.openxmlformats.org/drawingml/2006/main">
          <a:r>
            <a:rPr lang="es-ES" sz="1000" dirty="0"/>
            <a:t>* Revalorización anual : 1,8% (deflactor PIB)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B94BF-7AC2-9D4F-9CF9-D69A43BF1782}" type="datetimeFigureOut">
              <a:rPr lang="es-ES" smtClean="0"/>
              <a:t>20/1/19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3C710-B4D1-8B46-BD55-9D17C7E112FC}" type="slidenum">
              <a:rPr lang="es-ES" smtClean="0"/>
              <a:t>‹Nº›</a:t>
            </a:fld>
            <a:endParaRPr lang="es-ES"/>
          </a:p>
        </p:txBody>
      </p:sp>
    </p:spTree>
    <p:extLst>
      <p:ext uri="{BB962C8B-B14F-4D97-AF65-F5344CB8AC3E}">
        <p14:creationId xmlns:p14="http://schemas.microsoft.com/office/powerpoint/2010/main" val="185287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t>No se relaciona la </a:t>
            </a:r>
            <a:r>
              <a:rPr lang="es-ES" dirty="0" err="1"/>
              <a:t>contributividad</a:t>
            </a:r>
            <a:r>
              <a:rPr lang="es-ES" dirty="0"/>
              <a:t> realizada con el grado de protección y la esperanza de vida</a:t>
            </a:r>
          </a:p>
          <a:p>
            <a:r>
              <a:rPr lang="es-ES" dirty="0"/>
              <a:t>Falta visión global. Se mezcla lo contributivo con lo universal. Me lo merezco porque he cotizado mucho pero también tiene que tener una pensión digna y suficiente quien no tiene medios.</a:t>
            </a:r>
          </a:p>
          <a:p>
            <a:r>
              <a:rPr lang="es-ES" dirty="0"/>
              <a:t>Percepción de la magnitud de las pensiones</a:t>
            </a:r>
          </a:p>
          <a:p>
            <a:endParaRPr lang="es-ES" dirty="0"/>
          </a:p>
          <a:p>
            <a:endParaRPr lang="es-ES" dirty="0"/>
          </a:p>
        </p:txBody>
      </p:sp>
      <p:sp>
        <p:nvSpPr>
          <p:cNvPr id="4" name="Marcador de número de diapositiva 3"/>
          <p:cNvSpPr>
            <a:spLocks noGrp="1"/>
          </p:cNvSpPr>
          <p:nvPr>
            <p:ph type="sldNum" sz="quarter" idx="5"/>
          </p:nvPr>
        </p:nvSpPr>
        <p:spPr/>
        <p:txBody>
          <a:bodyPr/>
          <a:lstStyle/>
          <a:p>
            <a:fld id="{0F63C710-B4D1-8B46-BD55-9D17C7E112FC}" type="slidenum">
              <a:rPr lang="es-ES" smtClean="0"/>
              <a:t>2</a:t>
            </a:fld>
            <a:endParaRPr lang="es-ES"/>
          </a:p>
        </p:txBody>
      </p:sp>
    </p:spTree>
    <p:extLst>
      <p:ext uri="{BB962C8B-B14F-4D97-AF65-F5344CB8AC3E}">
        <p14:creationId xmlns:p14="http://schemas.microsoft.com/office/powerpoint/2010/main" val="326867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Teoría de la HP diferencia claramente entre papel de las cotizaciones sociales y de los impuestos</a:t>
            </a:r>
          </a:p>
          <a:p>
            <a:r>
              <a:rPr lang="es-ES" dirty="0"/>
              <a:t>Mecanismos de solidaridad: complementos por mínimos y base máxima y pensión máxima + </a:t>
            </a:r>
            <a:r>
              <a:rPr lang="es-ES" dirty="0" err="1"/>
              <a:t>PNCs</a:t>
            </a:r>
            <a:endParaRPr lang="es-ES" dirty="0"/>
          </a:p>
          <a:p>
            <a:endParaRPr lang="es-ES" dirty="0"/>
          </a:p>
        </p:txBody>
      </p:sp>
      <p:sp>
        <p:nvSpPr>
          <p:cNvPr id="4" name="Marcador de número de diapositiva 3"/>
          <p:cNvSpPr>
            <a:spLocks noGrp="1"/>
          </p:cNvSpPr>
          <p:nvPr>
            <p:ph type="sldNum" sz="quarter" idx="5"/>
          </p:nvPr>
        </p:nvSpPr>
        <p:spPr/>
        <p:txBody>
          <a:bodyPr/>
          <a:lstStyle/>
          <a:p>
            <a:fld id="{0F63C710-B4D1-8B46-BD55-9D17C7E112FC}" type="slidenum">
              <a:rPr lang="es-ES" smtClean="0"/>
              <a:t>4</a:t>
            </a:fld>
            <a:endParaRPr lang="es-ES"/>
          </a:p>
        </p:txBody>
      </p:sp>
    </p:spTree>
    <p:extLst>
      <p:ext uri="{BB962C8B-B14F-4D97-AF65-F5344CB8AC3E}">
        <p14:creationId xmlns:p14="http://schemas.microsoft.com/office/powerpoint/2010/main" val="47111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2018 se ha superado recaudación de 2007 (115.231 vs 108,103)  con 0,5 millón menos de afiliados </a:t>
            </a:r>
          </a:p>
          <a:p>
            <a:r>
              <a:rPr lang="es-ES" dirty="0"/>
              <a:t>El gasto en pensiones ha crecido 18,436 millones (2013-2018)</a:t>
            </a:r>
          </a:p>
          <a:p>
            <a:endParaRPr lang="es-ES" dirty="0"/>
          </a:p>
          <a:p>
            <a:r>
              <a:rPr lang="es-ES" dirty="0"/>
              <a:t>Periodo 2007-2018</a:t>
            </a:r>
          </a:p>
          <a:p>
            <a:r>
              <a:rPr lang="es-ES" dirty="0"/>
              <a:t>Ingresos cuotas: +7,127</a:t>
            </a:r>
          </a:p>
          <a:p>
            <a:r>
              <a:rPr lang="es-ES" dirty="0"/>
              <a:t>Gasto pensiones: +46.808,60</a:t>
            </a:r>
          </a:p>
        </p:txBody>
      </p:sp>
      <p:sp>
        <p:nvSpPr>
          <p:cNvPr id="4" name="Marcador de número de diapositiva 3"/>
          <p:cNvSpPr>
            <a:spLocks noGrp="1"/>
          </p:cNvSpPr>
          <p:nvPr>
            <p:ph type="sldNum" sz="quarter" idx="5"/>
          </p:nvPr>
        </p:nvSpPr>
        <p:spPr/>
        <p:txBody>
          <a:bodyPr/>
          <a:lstStyle/>
          <a:p>
            <a:fld id="{0F63C710-B4D1-8B46-BD55-9D17C7E112FC}" type="slidenum">
              <a:rPr lang="es-ES" smtClean="0"/>
              <a:t>6</a:t>
            </a:fld>
            <a:endParaRPr lang="es-ES"/>
          </a:p>
        </p:txBody>
      </p:sp>
    </p:spTree>
    <p:extLst>
      <p:ext uri="{BB962C8B-B14F-4D97-AF65-F5344CB8AC3E}">
        <p14:creationId xmlns:p14="http://schemas.microsoft.com/office/powerpoint/2010/main" val="310457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F63C710-B4D1-8B46-BD55-9D17C7E112FC}" type="slidenum">
              <a:rPr lang="es-ES" smtClean="0"/>
              <a:t>13</a:t>
            </a:fld>
            <a:endParaRPr lang="es-ES"/>
          </a:p>
        </p:txBody>
      </p:sp>
    </p:spTree>
    <p:extLst>
      <p:ext uri="{BB962C8B-B14F-4D97-AF65-F5344CB8AC3E}">
        <p14:creationId xmlns:p14="http://schemas.microsoft.com/office/powerpoint/2010/main" val="156423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3FAB64C-769A-514A-95B5-8BFC60F7A85F}" type="datetime1">
              <a:rPr lang="es-ES" smtClean="0"/>
              <a:t>20/1/19</a:t>
            </a:fld>
            <a:endParaRPr lang="es-ES"/>
          </a:p>
        </p:txBody>
      </p:sp>
      <p:sp>
        <p:nvSpPr>
          <p:cNvPr id="5" name="Footer Placeholder 4"/>
          <p:cNvSpPr>
            <a:spLocks noGrp="1"/>
          </p:cNvSpPr>
          <p:nvPr>
            <p:ph type="ftr" sz="quarter" idx="11"/>
          </p:nvPr>
        </p:nvSpPr>
        <p:spPr/>
        <p:txBody>
          <a:bodyPr/>
          <a:lstStyle/>
          <a:p>
            <a:r>
              <a:rPr lang="es-ES"/>
              <a:t>MAGD colaborador Fedea</a:t>
            </a:r>
          </a:p>
        </p:txBody>
      </p:sp>
      <p:sp>
        <p:nvSpPr>
          <p:cNvPr id="6" name="Slide Number Placeholder 5"/>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122024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7AEB106-D58B-E14F-8330-0F13DDA9AC89}" type="datetime1">
              <a:rPr lang="es-ES" smtClean="0"/>
              <a:t>20/1/19</a:t>
            </a:fld>
            <a:endParaRPr lang="es-ES"/>
          </a:p>
        </p:txBody>
      </p:sp>
      <p:sp>
        <p:nvSpPr>
          <p:cNvPr id="5" name="Footer Placeholder 4"/>
          <p:cNvSpPr>
            <a:spLocks noGrp="1"/>
          </p:cNvSpPr>
          <p:nvPr>
            <p:ph type="ftr" sz="quarter" idx="11"/>
          </p:nvPr>
        </p:nvSpPr>
        <p:spPr/>
        <p:txBody>
          <a:bodyPr/>
          <a:lstStyle/>
          <a:p>
            <a:r>
              <a:rPr lang="es-ES"/>
              <a:t>MAGD colaborador Fedea</a:t>
            </a:r>
          </a:p>
        </p:txBody>
      </p:sp>
      <p:sp>
        <p:nvSpPr>
          <p:cNvPr id="6" name="Slide Number Placeholder 5"/>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41299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0C9F1B34-EB40-154C-BBCB-9608C70DDB2E}" type="datetime1">
              <a:rPr lang="es-ES" smtClean="0"/>
              <a:t>20/1/19</a:t>
            </a:fld>
            <a:endParaRPr lang="es-ES"/>
          </a:p>
        </p:txBody>
      </p:sp>
      <p:sp>
        <p:nvSpPr>
          <p:cNvPr id="5" name="Footer Placeholder 4"/>
          <p:cNvSpPr>
            <a:spLocks noGrp="1"/>
          </p:cNvSpPr>
          <p:nvPr>
            <p:ph type="ftr" sz="quarter" idx="11"/>
          </p:nvPr>
        </p:nvSpPr>
        <p:spPr/>
        <p:txBody>
          <a:bodyPr/>
          <a:lstStyle/>
          <a:p>
            <a:r>
              <a:rPr lang="es-ES"/>
              <a:t>MAGD colaborador Fedea</a:t>
            </a:r>
          </a:p>
        </p:txBody>
      </p:sp>
      <p:sp>
        <p:nvSpPr>
          <p:cNvPr id="6" name="Slide Number Placeholder 5"/>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260869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marL="0" indent="0" algn="l">
              <a:buNone/>
              <a:defRPr/>
            </a:lvl1pPr>
          </a:lstStyle>
          <a:p>
            <a:pPr lvl="0"/>
            <a:endParaRPr lang="en-US" dirty="0"/>
          </a:p>
        </p:txBody>
      </p:sp>
      <p:sp>
        <p:nvSpPr>
          <p:cNvPr id="4" name="Date Placeholder 3"/>
          <p:cNvSpPr>
            <a:spLocks noGrp="1"/>
          </p:cNvSpPr>
          <p:nvPr>
            <p:ph type="dt" sz="half" idx="10"/>
          </p:nvPr>
        </p:nvSpPr>
        <p:spPr/>
        <p:txBody>
          <a:bodyPr/>
          <a:lstStyle/>
          <a:p>
            <a:fld id="{30AE809E-420B-8143-8635-16936D33E6E9}" type="datetime1">
              <a:rPr lang="es-ES" smtClean="0"/>
              <a:t>20/1/19</a:t>
            </a:fld>
            <a:endParaRPr lang="es-ES"/>
          </a:p>
        </p:txBody>
      </p:sp>
      <p:sp>
        <p:nvSpPr>
          <p:cNvPr id="5" name="Footer Placeholder 4"/>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6" name="Slide Number Placeholder 5"/>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182299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D8DF3A4-5066-274D-A185-0563A5B6B2DB}" type="datetime1">
              <a:rPr lang="es-ES" smtClean="0"/>
              <a:t>20/1/19</a:t>
            </a:fld>
            <a:endParaRPr lang="es-ES"/>
          </a:p>
        </p:txBody>
      </p:sp>
      <p:sp>
        <p:nvSpPr>
          <p:cNvPr id="5" name="Footer Placeholder 4"/>
          <p:cNvSpPr>
            <a:spLocks noGrp="1"/>
          </p:cNvSpPr>
          <p:nvPr>
            <p:ph type="ftr" sz="quarter" idx="11"/>
          </p:nvPr>
        </p:nvSpPr>
        <p:spPr/>
        <p:txBody>
          <a:bodyPr/>
          <a:lstStyle/>
          <a:p>
            <a:r>
              <a:rPr lang="es-ES"/>
              <a:t>MAGD colaborador Fedea</a:t>
            </a:r>
          </a:p>
        </p:txBody>
      </p:sp>
      <p:sp>
        <p:nvSpPr>
          <p:cNvPr id="6" name="Slide Number Placeholder 5"/>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27198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E635D1A-ED4C-EA4F-A329-32A3A157BDF7}" type="datetime1">
              <a:rPr lang="es-ES" smtClean="0"/>
              <a:t>20/1/19</a:t>
            </a:fld>
            <a:endParaRPr lang="es-ES"/>
          </a:p>
        </p:txBody>
      </p:sp>
      <p:sp>
        <p:nvSpPr>
          <p:cNvPr id="6" name="Footer Placeholder 5"/>
          <p:cNvSpPr>
            <a:spLocks noGrp="1"/>
          </p:cNvSpPr>
          <p:nvPr>
            <p:ph type="ftr" sz="quarter" idx="11"/>
          </p:nvPr>
        </p:nvSpPr>
        <p:spPr/>
        <p:txBody>
          <a:bodyPr/>
          <a:lstStyle/>
          <a:p>
            <a:r>
              <a:rPr lang="es-ES"/>
              <a:t>MAGD colaborador Fedea</a:t>
            </a:r>
          </a:p>
        </p:txBody>
      </p:sp>
      <p:sp>
        <p:nvSpPr>
          <p:cNvPr id="7" name="Slide Number Placeholder 6"/>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391064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FB6AA7CF-1743-1848-82A9-BE44403ED622}" type="datetime1">
              <a:rPr lang="es-ES" smtClean="0"/>
              <a:t>20/1/19</a:t>
            </a:fld>
            <a:endParaRPr lang="es-ES"/>
          </a:p>
        </p:txBody>
      </p:sp>
      <p:sp>
        <p:nvSpPr>
          <p:cNvPr id="8" name="Footer Placeholder 7"/>
          <p:cNvSpPr>
            <a:spLocks noGrp="1"/>
          </p:cNvSpPr>
          <p:nvPr>
            <p:ph type="ftr" sz="quarter" idx="11"/>
          </p:nvPr>
        </p:nvSpPr>
        <p:spPr/>
        <p:txBody>
          <a:bodyPr/>
          <a:lstStyle/>
          <a:p>
            <a:r>
              <a:rPr lang="es-ES"/>
              <a:t>MAGD colaborador Fedea</a:t>
            </a:r>
          </a:p>
        </p:txBody>
      </p:sp>
      <p:sp>
        <p:nvSpPr>
          <p:cNvPr id="9" name="Slide Number Placeholder 8"/>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50151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CE4C749-9C38-7B4E-8678-6A6672A5504F}" type="datetime1">
              <a:rPr lang="es-ES" smtClean="0"/>
              <a:t>20/1/19</a:t>
            </a:fld>
            <a:endParaRPr lang="es-ES"/>
          </a:p>
        </p:txBody>
      </p:sp>
      <p:sp>
        <p:nvSpPr>
          <p:cNvPr id="4" name="Footer Placeholder 3"/>
          <p:cNvSpPr>
            <a:spLocks noGrp="1"/>
          </p:cNvSpPr>
          <p:nvPr>
            <p:ph type="ftr" sz="quarter" idx="11"/>
          </p:nvPr>
        </p:nvSpPr>
        <p:spPr/>
        <p:txBody>
          <a:bodyPr/>
          <a:lstStyle/>
          <a:p>
            <a:r>
              <a:rPr lang="es-ES"/>
              <a:t>MAGD colaborador Fedea</a:t>
            </a:r>
          </a:p>
        </p:txBody>
      </p:sp>
      <p:sp>
        <p:nvSpPr>
          <p:cNvPr id="5" name="Slide Number Placeholder 4"/>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312238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E8305-5D3A-0A44-B6BC-96F5AB151F12}" type="datetime1">
              <a:rPr lang="es-ES" smtClean="0"/>
              <a:t>20/1/19</a:t>
            </a:fld>
            <a:endParaRPr lang="es-ES"/>
          </a:p>
        </p:txBody>
      </p:sp>
      <p:sp>
        <p:nvSpPr>
          <p:cNvPr id="3" name="Footer Placeholder 2"/>
          <p:cNvSpPr>
            <a:spLocks noGrp="1"/>
          </p:cNvSpPr>
          <p:nvPr>
            <p:ph type="ftr" sz="quarter" idx="11"/>
          </p:nvPr>
        </p:nvSpPr>
        <p:spPr/>
        <p:txBody>
          <a:bodyPr/>
          <a:lstStyle/>
          <a:p>
            <a:r>
              <a:rPr lang="es-ES"/>
              <a:t>MAGD colaborador Fedea</a:t>
            </a:r>
          </a:p>
        </p:txBody>
      </p:sp>
      <p:sp>
        <p:nvSpPr>
          <p:cNvPr id="4" name="Slide Number Placeholder 3"/>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144222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EE5C78E-E4DB-AB4E-9D08-E35E7D73A123}" type="datetime1">
              <a:rPr lang="es-ES" smtClean="0"/>
              <a:t>20/1/19</a:t>
            </a:fld>
            <a:endParaRPr lang="es-ES"/>
          </a:p>
        </p:txBody>
      </p:sp>
      <p:sp>
        <p:nvSpPr>
          <p:cNvPr id="6" name="Footer Placeholder 5"/>
          <p:cNvSpPr>
            <a:spLocks noGrp="1"/>
          </p:cNvSpPr>
          <p:nvPr>
            <p:ph type="ftr" sz="quarter" idx="11"/>
          </p:nvPr>
        </p:nvSpPr>
        <p:spPr/>
        <p:txBody>
          <a:bodyPr/>
          <a:lstStyle/>
          <a:p>
            <a:r>
              <a:rPr lang="es-ES"/>
              <a:t>MAGD colaborador Fedea</a:t>
            </a:r>
          </a:p>
        </p:txBody>
      </p:sp>
      <p:sp>
        <p:nvSpPr>
          <p:cNvPr id="7" name="Slide Number Placeholder 6"/>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189292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919A4C7-9C15-AD4C-8EAE-F495C60800BE}" type="datetime1">
              <a:rPr lang="es-ES" smtClean="0"/>
              <a:t>20/1/19</a:t>
            </a:fld>
            <a:endParaRPr lang="es-ES"/>
          </a:p>
        </p:txBody>
      </p:sp>
      <p:sp>
        <p:nvSpPr>
          <p:cNvPr id="6" name="Footer Placeholder 5"/>
          <p:cNvSpPr>
            <a:spLocks noGrp="1"/>
          </p:cNvSpPr>
          <p:nvPr>
            <p:ph type="ftr" sz="quarter" idx="11"/>
          </p:nvPr>
        </p:nvSpPr>
        <p:spPr/>
        <p:txBody>
          <a:bodyPr/>
          <a:lstStyle/>
          <a:p>
            <a:r>
              <a:rPr lang="es-ES"/>
              <a:t>MAGD colaborador Fedea</a:t>
            </a:r>
          </a:p>
        </p:txBody>
      </p:sp>
      <p:sp>
        <p:nvSpPr>
          <p:cNvPr id="7" name="Slide Number Placeholder 6"/>
          <p:cNvSpPr>
            <a:spLocks noGrp="1"/>
          </p:cNvSpPr>
          <p:nvPr>
            <p:ph type="sldNum" sz="quarter" idx="12"/>
          </p:nvPr>
        </p:nvSpPr>
        <p:spPr/>
        <p:txBody>
          <a:bodyPr/>
          <a:lstStyle/>
          <a:p>
            <a:fld id="{C46B726D-BCFF-1040-96D0-A598ED6A4BBC}" type="slidenum">
              <a:rPr lang="es-ES" smtClean="0"/>
              <a:t>‹Nº›</a:t>
            </a:fld>
            <a:endParaRPr lang="es-ES"/>
          </a:p>
        </p:txBody>
      </p:sp>
    </p:spTree>
    <p:extLst>
      <p:ext uri="{BB962C8B-B14F-4D97-AF65-F5344CB8AC3E}">
        <p14:creationId xmlns:p14="http://schemas.microsoft.com/office/powerpoint/2010/main" val="166328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76004-905E-4449-BC76-C9A14801C298}" type="datetime1">
              <a:rPr lang="es-ES" smtClean="0"/>
              <a:t>20/1/19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MAGD colaborador Fedea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B726D-BCFF-1040-96D0-A598ED6A4BBC}" type="slidenum">
              <a:rPr lang="es-ES" smtClean="0"/>
              <a:t>‹Nº›</a:t>
            </a:fld>
            <a:endParaRPr lang="es-ES"/>
          </a:p>
        </p:txBody>
      </p:sp>
    </p:spTree>
    <p:extLst>
      <p:ext uri="{BB962C8B-B14F-4D97-AF65-F5344CB8AC3E}">
        <p14:creationId xmlns:p14="http://schemas.microsoft.com/office/powerpoint/2010/main" val="107762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Documento_de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Documento_de_Microsoft_Word4.docx"/><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Documento_de_Microsoft_Word5.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80DDD-774D-A44C-A184-DF24CB3269C7}"/>
              </a:ext>
            </a:extLst>
          </p:cNvPr>
          <p:cNvSpPr>
            <a:spLocks noGrp="1"/>
          </p:cNvSpPr>
          <p:nvPr>
            <p:ph type="ctrTitle"/>
          </p:nvPr>
        </p:nvSpPr>
        <p:spPr>
          <a:xfrm>
            <a:off x="1081377" y="898497"/>
            <a:ext cx="6919623" cy="2340852"/>
          </a:xfrm>
        </p:spPr>
        <p:txBody>
          <a:bodyPr>
            <a:normAutofit fontScale="90000"/>
          </a:bodyPr>
          <a:lstStyle/>
          <a:p>
            <a:r>
              <a:rPr lang="es-ES" dirty="0"/>
              <a:t>Mitos y realidades del sistema público español de pensiones</a:t>
            </a:r>
          </a:p>
        </p:txBody>
      </p:sp>
      <p:sp>
        <p:nvSpPr>
          <p:cNvPr id="3" name="Subtítulo 2">
            <a:extLst>
              <a:ext uri="{FF2B5EF4-FFF2-40B4-BE49-F238E27FC236}">
                <a16:creationId xmlns:a16="http://schemas.microsoft.com/office/drawing/2014/main" id="{A24EF1E1-7517-B44D-B5B0-D69A5CF422A0}"/>
              </a:ext>
            </a:extLst>
          </p:cNvPr>
          <p:cNvSpPr>
            <a:spLocks noGrp="1"/>
          </p:cNvSpPr>
          <p:nvPr>
            <p:ph type="subTitle" idx="1"/>
          </p:nvPr>
        </p:nvSpPr>
        <p:spPr>
          <a:xfrm>
            <a:off x="1143000" y="3781416"/>
            <a:ext cx="6858000" cy="1601050"/>
          </a:xfrm>
        </p:spPr>
        <p:txBody>
          <a:bodyPr>
            <a:normAutofit lnSpcReduction="10000"/>
          </a:bodyPr>
          <a:lstStyle/>
          <a:p>
            <a:r>
              <a:rPr lang="es-ES" sz="2100" dirty="0"/>
              <a:t>Elaboración: Miguel Ángel García Díaz</a:t>
            </a:r>
          </a:p>
          <a:p>
            <a:r>
              <a:rPr lang="es-ES" sz="2100" dirty="0"/>
              <a:t>Colaborador asociado de </a:t>
            </a:r>
            <a:r>
              <a:rPr lang="es-ES" sz="2100" dirty="0" err="1"/>
              <a:t>Fedea</a:t>
            </a:r>
            <a:endParaRPr lang="es-ES" sz="2100" dirty="0"/>
          </a:p>
          <a:p>
            <a:endParaRPr lang="es-ES" sz="2100" dirty="0"/>
          </a:p>
          <a:p>
            <a:r>
              <a:rPr lang="es-ES" sz="2100" dirty="0"/>
              <a:t>Madrid enero de 2019</a:t>
            </a:r>
          </a:p>
        </p:txBody>
      </p:sp>
    </p:spTree>
    <p:extLst>
      <p:ext uri="{BB962C8B-B14F-4D97-AF65-F5344CB8AC3E}">
        <p14:creationId xmlns:p14="http://schemas.microsoft.com/office/powerpoint/2010/main" val="304498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470D4B-464C-E94F-B40C-45F6934A5D28}"/>
              </a:ext>
            </a:extLst>
          </p:cNvPr>
          <p:cNvSpPr>
            <a:spLocks noGrp="1"/>
          </p:cNvSpPr>
          <p:nvPr>
            <p:ph type="title"/>
          </p:nvPr>
        </p:nvSpPr>
        <p:spPr>
          <a:xfrm>
            <a:off x="657578" y="183106"/>
            <a:ext cx="7772400" cy="831969"/>
          </a:xfrm>
        </p:spPr>
        <p:txBody>
          <a:bodyPr>
            <a:normAutofit/>
          </a:bodyPr>
          <a:lstStyle/>
          <a:p>
            <a:r>
              <a:rPr lang="en-US" sz="3200" dirty="0">
                <a:solidFill>
                  <a:schemeClr val="accent3">
                    <a:lumMod val="50000"/>
                  </a:schemeClr>
                </a:solidFill>
              </a:rPr>
              <a:t>3.4 </a:t>
            </a:r>
            <a:r>
              <a:rPr lang="en-US" dirty="0" err="1">
                <a:solidFill>
                  <a:schemeClr val="accent3">
                    <a:lumMod val="50000"/>
                  </a:schemeClr>
                </a:solidFill>
              </a:rPr>
              <a:t>Suficiencia</a:t>
            </a:r>
            <a:r>
              <a:rPr lang="en-US" dirty="0">
                <a:solidFill>
                  <a:schemeClr val="accent3">
                    <a:lumMod val="50000"/>
                  </a:schemeClr>
                </a:solidFill>
              </a:rPr>
              <a:t> </a:t>
            </a:r>
            <a:r>
              <a:rPr lang="en-US" dirty="0" err="1">
                <a:solidFill>
                  <a:schemeClr val="accent3">
                    <a:lumMod val="50000"/>
                  </a:schemeClr>
                </a:solidFill>
              </a:rPr>
              <a:t>prestaciones</a:t>
            </a:r>
            <a:endParaRPr lang="en-US" sz="3200" dirty="0"/>
          </a:p>
        </p:txBody>
      </p:sp>
      <p:sp>
        <p:nvSpPr>
          <p:cNvPr id="3" name="Content Placeholder 2"/>
          <p:cNvSpPr>
            <a:spLocks noGrp="1"/>
          </p:cNvSpPr>
          <p:nvPr>
            <p:ph idx="1"/>
          </p:nvPr>
        </p:nvSpPr>
        <p:spPr>
          <a:xfrm>
            <a:off x="224990" y="4306027"/>
            <a:ext cx="4366766" cy="936351"/>
          </a:xfrm>
          <a:solidFill>
            <a:schemeClr val="bg1">
              <a:lumMod val="85000"/>
            </a:schemeClr>
          </a:solidFill>
        </p:spPr>
        <p:txBody>
          <a:bodyPr>
            <a:noAutofit/>
          </a:bodyPr>
          <a:lstStyle/>
          <a:p>
            <a:pPr marL="0" indent="0">
              <a:buNone/>
            </a:pPr>
            <a:r>
              <a:rPr lang="en-US" sz="1800" cap="none" dirty="0"/>
              <a:t>La </a:t>
            </a:r>
            <a:r>
              <a:rPr lang="en-US" sz="1800" cap="none" dirty="0" err="1"/>
              <a:t>población</a:t>
            </a:r>
            <a:r>
              <a:rPr lang="en-US" sz="1800" cap="none" dirty="0"/>
              <a:t> </a:t>
            </a:r>
            <a:r>
              <a:rPr lang="en-US" sz="1800" cap="none" dirty="0" err="1"/>
              <a:t>pensionista</a:t>
            </a:r>
            <a:r>
              <a:rPr lang="en-US" sz="1800" cap="none" dirty="0"/>
              <a:t> ha </a:t>
            </a:r>
            <a:r>
              <a:rPr lang="en-US" sz="1800" cap="none" dirty="0" err="1"/>
              <a:t>sido</a:t>
            </a:r>
            <a:r>
              <a:rPr lang="en-US" sz="1800" cap="none" dirty="0"/>
              <a:t> </a:t>
            </a:r>
            <a:r>
              <a:rPr lang="en-US" sz="1800" cap="none" dirty="0" err="1"/>
              <a:t>mejor</a:t>
            </a:r>
            <a:r>
              <a:rPr lang="en-US" sz="1800" cap="none" dirty="0"/>
              <a:t> </a:t>
            </a:r>
            <a:r>
              <a:rPr lang="en-US" sz="1800" cap="none" dirty="0" err="1"/>
              <a:t>tratada</a:t>
            </a:r>
            <a:r>
              <a:rPr lang="en-US" sz="1800" cap="none" dirty="0"/>
              <a:t> que el resto de la </a:t>
            </a:r>
            <a:r>
              <a:rPr lang="en-US" sz="1800" cap="none" dirty="0" err="1"/>
              <a:t>población</a:t>
            </a:r>
            <a:r>
              <a:rPr lang="en-US" sz="1800" cap="none" dirty="0"/>
              <a:t> </a:t>
            </a:r>
            <a:r>
              <a:rPr lang="en-US" sz="1800" cap="none" dirty="0" err="1"/>
              <a:t>durante</a:t>
            </a:r>
            <a:r>
              <a:rPr lang="en-US" sz="1800" cap="none" dirty="0"/>
              <a:t> la crisis</a:t>
            </a:r>
          </a:p>
        </p:txBody>
      </p:sp>
      <p:sp>
        <p:nvSpPr>
          <p:cNvPr id="4" name="Marcador de pie de página 3">
            <a:extLst>
              <a:ext uri="{FF2B5EF4-FFF2-40B4-BE49-F238E27FC236}">
                <a16:creationId xmlns:a16="http://schemas.microsoft.com/office/drawing/2014/main" id="{0B443A1D-0F9C-D64E-A234-781E8B7D3314}"/>
              </a:ext>
            </a:extLst>
          </p:cNvPr>
          <p:cNvSpPr>
            <a:spLocks noGrp="1"/>
          </p:cNvSpPr>
          <p:nvPr>
            <p:ph type="ftr" sz="quarter" idx="11"/>
          </p:nvPr>
        </p:nvSpPr>
        <p:spPr/>
        <p:txBody>
          <a:bodyPr/>
          <a:lstStyle/>
          <a:p>
            <a:r>
              <a:rPr lang="en-US" dirty="0"/>
              <a:t>MAGD </a:t>
            </a:r>
            <a:r>
              <a:rPr lang="en-US" dirty="0" err="1"/>
              <a:t>colaborador</a:t>
            </a:r>
            <a:r>
              <a:rPr lang="en-US" dirty="0"/>
              <a:t> </a:t>
            </a:r>
            <a:r>
              <a:rPr lang="en-US" dirty="0" err="1"/>
              <a:t>Fedea</a:t>
            </a:r>
            <a:endParaRPr lang="en-US" dirty="0"/>
          </a:p>
        </p:txBody>
      </p:sp>
      <p:sp>
        <p:nvSpPr>
          <p:cNvPr id="6" name="Marcador de número de diapositiva 5">
            <a:extLst>
              <a:ext uri="{FF2B5EF4-FFF2-40B4-BE49-F238E27FC236}">
                <a16:creationId xmlns:a16="http://schemas.microsoft.com/office/drawing/2014/main" id="{F8A7D8DB-35E4-A040-8792-561B3DB3D5C3}"/>
              </a:ext>
            </a:extLst>
          </p:cNvPr>
          <p:cNvSpPr>
            <a:spLocks noGrp="1"/>
          </p:cNvSpPr>
          <p:nvPr>
            <p:ph type="sldNum" sz="quarter" idx="12"/>
          </p:nvPr>
        </p:nvSpPr>
        <p:spPr/>
        <p:txBody>
          <a:bodyPr/>
          <a:lstStyle/>
          <a:p>
            <a:fld id="{C45176D6-3730-C94B-9FB3-9705FB0B3334}" type="slidenum">
              <a:rPr lang="en-US" smtClean="0"/>
              <a:t>10</a:t>
            </a:fld>
            <a:endParaRPr lang="en-US"/>
          </a:p>
        </p:txBody>
      </p:sp>
      <p:graphicFrame>
        <p:nvGraphicFramePr>
          <p:cNvPr id="5" name="Chart 4">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906370168"/>
              </p:ext>
            </p:extLst>
          </p:nvPr>
        </p:nvGraphicFramePr>
        <p:xfrm>
          <a:off x="205234" y="1330860"/>
          <a:ext cx="4338544" cy="2697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38689DCD-3EB0-4EE4-AB0D-2AAE6699D978}"/>
              </a:ext>
            </a:extLst>
          </p:cNvPr>
          <p:cNvGraphicFramePr/>
          <p:nvPr>
            <p:extLst>
              <p:ext uri="{D42A27DB-BD31-4B8C-83A1-F6EECF244321}">
                <p14:modId xmlns:p14="http://schemas.microsoft.com/office/powerpoint/2010/main" val="3983885854"/>
              </p:ext>
            </p:extLst>
          </p:nvPr>
        </p:nvGraphicFramePr>
        <p:xfrm>
          <a:off x="4479373" y="1378857"/>
          <a:ext cx="4569460" cy="274955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9E228EF5-7C3E-E140-9271-047447E68EAF}"/>
              </a:ext>
            </a:extLst>
          </p:cNvPr>
          <p:cNvSpPr txBox="1"/>
          <p:nvPr/>
        </p:nvSpPr>
        <p:spPr>
          <a:xfrm>
            <a:off x="4742121" y="4285587"/>
            <a:ext cx="4224867" cy="1200329"/>
          </a:xfrm>
          <a:prstGeom prst="rect">
            <a:avLst/>
          </a:prstGeom>
          <a:solidFill>
            <a:schemeClr val="bg1">
              <a:lumMod val="85000"/>
            </a:schemeClr>
          </a:solidFill>
        </p:spPr>
        <p:txBody>
          <a:bodyPr wrap="square" rtlCol="0">
            <a:spAutoFit/>
          </a:bodyPr>
          <a:lstStyle/>
          <a:p>
            <a:r>
              <a:rPr lang="es-ES" dirty="0"/>
              <a:t>25,3% de los pensionistas (2,4 millones) cobran una pensión mínima</a:t>
            </a:r>
          </a:p>
          <a:p>
            <a:r>
              <a:rPr lang="es-ES" dirty="0"/>
              <a:t>Pero sin el complemento percibirían la mitad de la cuantía</a:t>
            </a:r>
          </a:p>
        </p:txBody>
      </p:sp>
    </p:spTree>
    <p:extLst>
      <p:ext uri="{BB962C8B-B14F-4D97-AF65-F5344CB8AC3E}">
        <p14:creationId xmlns:p14="http://schemas.microsoft.com/office/powerpoint/2010/main" val="19962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animBg="1"/>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0316E85-2476-6247-99C1-838C3AA190A3}"/>
              </a:ext>
            </a:extLst>
          </p:cNvPr>
          <p:cNvSpPr>
            <a:spLocks noGrp="1"/>
          </p:cNvSpPr>
          <p:nvPr>
            <p:ph type="title"/>
          </p:nvPr>
        </p:nvSpPr>
        <p:spPr>
          <a:xfrm>
            <a:off x="657578" y="183106"/>
            <a:ext cx="7772400" cy="831969"/>
          </a:xfrm>
        </p:spPr>
        <p:txBody>
          <a:bodyPr>
            <a:normAutofit/>
          </a:bodyPr>
          <a:lstStyle/>
          <a:p>
            <a:r>
              <a:rPr lang="en-US" sz="3200" dirty="0"/>
              <a:t>3.4 </a:t>
            </a:r>
            <a:r>
              <a:rPr lang="en-US" sz="3200" dirty="0" err="1"/>
              <a:t>Suficiencia</a:t>
            </a:r>
            <a:r>
              <a:rPr lang="en-US" sz="3200" dirty="0"/>
              <a:t> </a:t>
            </a:r>
            <a:r>
              <a:rPr lang="en-US" sz="3200" dirty="0" err="1"/>
              <a:t>prestaciones</a:t>
            </a:r>
            <a:endParaRPr lang="en-US" sz="3200" dirty="0"/>
          </a:p>
        </p:txBody>
      </p:sp>
      <p:sp>
        <p:nvSpPr>
          <p:cNvPr id="3" name="Content Placeholder 2"/>
          <p:cNvSpPr>
            <a:spLocks noGrp="1"/>
          </p:cNvSpPr>
          <p:nvPr>
            <p:ph idx="1"/>
          </p:nvPr>
        </p:nvSpPr>
        <p:spPr>
          <a:xfrm>
            <a:off x="457200" y="4550199"/>
            <a:ext cx="8229600" cy="831970"/>
          </a:xfrm>
          <a:solidFill>
            <a:schemeClr val="bg1">
              <a:lumMod val="85000"/>
            </a:schemeClr>
          </a:solidFill>
        </p:spPr>
        <p:txBody>
          <a:bodyPr>
            <a:noAutofit/>
          </a:bodyPr>
          <a:lstStyle/>
          <a:p>
            <a:pPr marL="0" indent="0">
              <a:buNone/>
            </a:pPr>
            <a:r>
              <a:rPr lang="en-US" sz="2400" cap="none" dirty="0"/>
              <a:t>El </a:t>
            </a:r>
            <a:r>
              <a:rPr lang="en-US" sz="2400" cap="none" dirty="0" err="1"/>
              <a:t>gasto</a:t>
            </a:r>
            <a:r>
              <a:rPr lang="en-US" sz="2400" cap="none" dirty="0"/>
              <a:t> </a:t>
            </a:r>
            <a:r>
              <a:rPr lang="en-US" sz="2400" cap="none" dirty="0" err="1"/>
              <a:t>público</a:t>
            </a:r>
            <a:r>
              <a:rPr lang="en-US" sz="2400" cap="none" dirty="0"/>
              <a:t> </a:t>
            </a:r>
            <a:r>
              <a:rPr lang="en-US" sz="2400" cap="none" dirty="0" err="1"/>
              <a:t>en</a:t>
            </a:r>
            <a:r>
              <a:rPr lang="en-US" sz="2400" cap="none" dirty="0"/>
              <a:t> </a:t>
            </a:r>
            <a:r>
              <a:rPr lang="en-US" sz="2400" cap="none" dirty="0" err="1"/>
              <a:t>pensiones</a:t>
            </a:r>
            <a:r>
              <a:rPr lang="en-US" sz="2400" cap="none" dirty="0"/>
              <a:t> </a:t>
            </a:r>
            <a:r>
              <a:rPr lang="en-US" sz="2400" cap="none" dirty="0" err="1"/>
              <a:t>en</a:t>
            </a:r>
            <a:r>
              <a:rPr lang="en-US" sz="2400" cap="none" dirty="0"/>
              <a:t> ESP </a:t>
            </a:r>
            <a:r>
              <a:rPr lang="en-US" sz="2400" cap="none" dirty="0" err="1"/>
              <a:t>es</a:t>
            </a:r>
            <a:r>
              <a:rPr lang="en-US" sz="2400" cap="none" dirty="0"/>
              <a:t> </a:t>
            </a:r>
            <a:r>
              <a:rPr lang="en-US" sz="2400" cap="none" dirty="0" err="1"/>
              <a:t>igual</a:t>
            </a:r>
            <a:r>
              <a:rPr lang="en-US" sz="2400" cap="none" dirty="0"/>
              <a:t> al de la media de </a:t>
            </a:r>
            <a:r>
              <a:rPr lang="en-US" sz="2400" cap="none" dirty="0" err="1"/>
              <a:t>los</a:t>
            </a:r>
            <a:r>
              <a:rPr lang="en-US" sz="2400" cap="none" dirty="0"/>
              <a:t> </a:t>
            </a:r>
            <a:r>
              <a:rPr lang="en-US" sz="2400" cap="none" dirty="0" err="1"/>
              <a:t>países</a:t>
            </a:r>
            <a:r>
              <a:rPr lang="en-US" sz="2400" cap="none" dirty="0"/>
              <a:t> de la zona euro (12,2% del PIB)</a:t>
            </a:r>
          </a:p>
        </p:txBody>
      </p:sp>
      <p:sp>
        <p:nvSpPr>
          <p:cNvPr id="5" name="Marcador de pie de página 4">
            <a:extLst>
              <a:ext uri="{FF2B5EF4-FFF2-40B4-BE49-F238E27FC236}">
                <a16:creationId xmlns:a16="http://schemas.microsoft.com/office/drawing/2014/main" id="{645F4F66-C533-9D4C-A02F-14164DF1923A}"/>
              </a:ext>
            </a:extLst>
          </p:cNvPr>
          <p:cNvSpPr>
            <a:spLocks noGrp="1"/>
          </p:cNvSpPr>
          <p:nvPr>
            <p:ph type="ftr" sz="quarter" idx="11"/>
          </p:nvPr>
        </p:nvSpPr>
        <p:spPr/>
        <p:txBody>
          <a:bodyPr/>
          <a:lstStyle/>
          <a:p>
            <a:r>
              <a:rPr lang="en-US" dirty="0"/>
              <a:t>MAGD </a:t>
            </a:r>
            <a:r>
              <a:rPr lang="en-US" dirty="0" err="1"/>
              <a:t>colaborador</a:t>
            </a:r>
            <a:r>
              <a:rPr lang="en-US" dirty="0"/>
              <a:t> </a:t>
            </a:r>
            <a:r>
              <a:rPr lang="en-US" dirty="0" err="1"/>
              <a:t>Fedea</a:t>
            </a:r>
            <a:endParaRPr lang="en-US" dirty="0"/>
          </a:p>
        </p:txBody>
      </p:sp>
      <p:sp>
        <p:nvSpPr>
          <p:cNvPr id="6" name="Marcador de número de diapositiva 5">
            <a:extLst>
              <a:ext uri="{FF2B5EF4-FFF2-40B4-BE49-F238E27FC236}">
                <a16:creationId xmlns:a16="http://schemas.microsoft.com/office/drawing/2014/main" id="{F901C24D-B5DE-5645-ACC5-448B782C595D}"/>
              </a:ext>
            </a:extLst>
          </p:cNvPr>
          <p:cNvSpPr>
            <a:spLocks noGrp="1"/>
          </p:cNvSpPr>
          <p:nvPr>
            <p:ph type="sldNum" sz="quarter" idx="12"/>
          </p:nvPr>
        </p:nvSpPr>
        <p:spPr/>
        <p:txBody>
          <a:bodyPr/>
          <a:lstStyle/>
          <a:p>
            <a:fld id="{C45176D6-3730-C94B-9FB3-9705FB0B3334}" type="slidenum">
              <a:rPr lang="en-US" smtClean="0"/>
              <a:t>11</a:t>
            </a:fld>
            <a:endParaRPr lang="en-US"/>
          </a:p>
        </p:txBody>
      </p:sp>
      <p:graphicFrame>
        <p:nvGraphicFramePr>
          <p:cNvPr id="4" name="Gráfico 15">
            <a:extLst>
              <a:ext uri="{FF2B5EF4-FFF2-40B4-BE49-F238E27FC236}">
                <a16:creationId xmlns:a16="http://schemas.microsoft.com/office/drawing/2014/main" id="{00000000-0008-0000-0100-000005000000}"/>
              </a:ext>
            </a:extLst>
          </p:cNvPr>
          <p:cNvGraphicFramePr/>
          <p:nvPr>
            <p:extLst>
              <p:ext uri="{D42A27DB-BD31-4B8C-83A1-F6EECF244321}">
                <p14:modId xmlns:p14="http://schemas.microsoft.com/office/powerpoint/2010/main" val="3766541512"/>
              </p:ext>
            </p:extLst>
          </p:nvPr>
        </p:nvGraphicFramePr>
        <p:xfrm>
          <a:off x="2109057" y="1475831"/>
          <a:ext cx="4679950" cy="2879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0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animBg="1"/>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C969B5-D936-0D4D-B3AF-BC8BD4AB2606}"/>
              </a:ext>
            </a:extLst>
          </p:cNvPr>
          <p:cNvSpPr>
            <a:spLocks noGrp="1"/>
          </p:cNvSpPr>
          <p:nvPr>
            <p:ph type="title"/>
          </p:nvPr>
        </p:nvSpPr>
        <p:spPr>
          <a:xfrm>
            <a:off x="657578" y="183106"/>
            <a:ext cx="7772400" cy="831969"/>
          </a:xfrm>
        </p:spPr>
        <p:txBody>
          <a:bodyPr>
            <a:normAutofit/>
          </a:bodyPr>
          <a:lstStyle/>
          <a:p>
            <a:r>
              <a:rPr lang="en-US" sz="3200" dirty="0"/>
              <a:t>3.4 </a:t>
            </a:r>
            <a:r>
              <a:rPr lang="en-US" sz="3200" dirty="0" err="1"/>
              <a:t>Suficiencia</a:t>
            </a:r>
            <a:r>
              <a:rPr lang="en-US" sz="3200" dirty="0"/>
              <a:t> </a:t>
            </a:r>
            <a:r>
              <a:rPr lang="en-US" sz="3200" dirty="0" err="1"/>
              <a:t>prestaciones</a:t>
            </a:r>
            <a:endParaRPr lang="en-US" sz="3200" dirty="0"/>
          </a:p>
        </p:txBody>
      </p:sp>
      <p:sp>
        <p:nvSpPr>
          <p:cNvPr id="3" name="Content Placeholder 2"/>
          <p:cNvSpPr>
            <a:spLocks noGrp="1"/>
          </p:cNvSpPr>
          <p:nvPr>
            <p:ph idx="1"/>
          </p:nvPr>
        </p:nvSpPr>
        <p:spPr>
          <a:xfrm>
            <a:off x="209495" y="4588126"/>
            <a:ext cx="4381168" cy="1096594"/>
          </a:xfrm>
          <a:solidFill>
            <a:schemeClr val="bg1">
              <a:lumMod val="85000"/>
            </a:schemeClr>
          </a:solidFill>
        </p:spPr>
        <p:txBody>
          <a:bodyPr>
            <a:normAutofit fontScale="85000" lnSpcReduction="20000"/>
          </a:bodyPr>
          <a:lstStyle/>
          <a:p>
            <a:pPr marL="0" indent="0">
              <a:buNone/>
            </a:pPr>
            <a:r>
              <a:rPr lang="en-US" cap="none" dirty="0"/>
              <a:t>Replacement rate: La </a:t>
            </a:r>
            <a:r>
              <a:rPr lang="en-US" cap="none" dirty="0" err="1"/>
              <a:t>mejor</a:t>
            </a:r>
            <a:r>
              <a:rPr lang="en-US" cap="none" dirty="0"/>
              <a:t> de la UE</a:t>
            </a:r>
          </a:p>
          <a:p>
            <a:pPr marL="0" indent="0">
              <a:buNone/>
            </a:pPr>
            <a:r>
              <a:rPr lang="en-US" cap="none" dirty="0" err="1"/>
              <a:t>Muy</a:t>
            </a:r>
            <a:r>
              <a:rPr lang="en-US" cap="none" dirty="0"/>
              <a:t> superior a </a:t>
            </a:r>
            <a:r>
              <a:rPr lang="en-US" cap="none" dirty="0" err="1"/>
              <a:t>países</a:t>
            </a:r>
            <a:r>
              <a:rPr lang="en-US" cap="none" dirty="0"/>
              <a:t> </a:t>
            </a:r>
            <a:r>
              <a:rPr lang="en-US" cap="none" dirty="0" err="1"/>
              <a:t>centrales</a:t>
            </a:r>
            <a:endParaRPr lang="en-US" cap="none" dirty="0"/>
          </a:p>
        </p:txBody>
      </p:sp>
      <p:sp>
        <p:nvSpPr>
          <p:cNvPr id="6" name="Marcador de pie de página 5">
            <a:extLst>
              <a:ext uri="{FF2B5EF4-FFF2-40B4-BE49-F238E27FC236}">
                <a16:creationId xmlns:a16="http://schemas.microsoft.com/office/drawing/2014/main" id="{6F81110F-84CC-874B-A239-6DDCE896934F}"/>
              </a:ext>
            </a:extLst>
          </p:cNvPr>
          <p:cNvSpPr>
            <a:spLocks noGrp="1"/>
          </p:cNvSpPr>
          <p:nvPr>
            <p:ph type="ftr" sz="quarter" idx="11"/>
          </p:nvPr>
        </p:nvSpPr>
        <p:spPr/>
        <p:txBody>
          <a:bodyPr/>
          <a:lstStyle/>
          <a:p>
            <a:r>
              <a:rPr lang="en-US"/>
              <a:t>MAGD</a:t>
            </a:r>
          </a:p>
        </p:txBody>
      </p:sp>
      <p:sp>
        <p:nvSpPr>
          <p:cNvPr id="7" name="Marcador de número de diapositiva 6">
            <a:extLst>
              <a:ext uri="{FF2B5EF4-FFF2-40B4-BE49-F238E27FC236}">
                <a16:creationId xmlns:a16="http://schemas.microsoft.com/office/drawing/2014/main" id="{F2FDD860-DE6D-834F-87CC-771FF96176E2}"/>
              </a:ext>
            </a:extLst>
          </p:cNvPr>
          <p:cNvSpPr>
            <a:spLocks noGrp="1"/>
          </p:cNvSpPr>
          <p:nvPr>
            <p:ph type="sldNum" sz="quarter" idx="12"/>
          </p:nvPr>
        </p:nvSpPr>
        <p:spPr/>
        <p:txBody>
          <a:bodyPr/>
          <a:lstStyle/>
          <a:p>
            <a:fld id="{C45176D6-3730-C94B-9FB3-9705FB0B3334}" type="slidenum">
              <a:rPr lang="en-US" smtClean="0"/>
              <a:t>12</a:t>
            </a:fld>
            <a:endParaRPr lang="en-US"/>
          </a:p>
        </p:txBody>
      </p:sp>
      <p:graphicFrame>
        <p:nvGraphicFramePr>
          <p:cNvPr id="4" name="Gráfico 16">
            <a:extLst>
              <a:ext uri="{FF2B5EF4-FFF2-40B4-BE49-F238E27FC236}">
                <a16:creationId xmlns:a16="http://schemas.microsoft.com/office/drawing/2014/main" id="{00000000-0008-0000-0100-000006000000}"/>
              </a:ext>
            </a:extLst>
          </p:cNvPr>
          <p:cNvGraphicFramePr/>
          <p:nvPr>
            <p:extLst>
              <p:ext uri="{D42A27DB-BD31-4B8C-83A1-F6EECF244321}">
                <p14:modId xmlns:p14="http://schemas.microsoft.com/office/powerpoint/2010/main" val="2020792277"/>
              </p:ext>
            </p:extLst>
          </p:nvPr>
        </p:nvGraphicFramePr>
        <p:xfrm>
          <a:off x="172499" y="1276013"/>
          <a:ext cx="4455160" cy="2898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14">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4264131289"/>
              </p:ext>
            </p:extLst>
          </p:nvPr>
        </p:nvGraphicFramePr>
        <p:xfrm>
          <a:off x="4627659" y="1276014"/>
          <a:ext cx="4455160" cy="2972086"/>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D21170C8-4D2B-C04D-B40E-456297A4602B}"/>
              </a:ext>
            </a:extLst>
          </p:cNvPr>
          <p:cNvSpPr txBox="1"/>
          <p:nvPr/>
        </p:nvSpPr>
        <p:spPr>
          <a:xfrm>
            <a:off x="5042452" y="4588126"/>
            <a:ext cx="3935896" cy="1639071"/>
          </a:xfrm>
          <a:prstGeom prst="rect">
            <a:avLst/>
          </a:prstGeom>
          <a:noFill/>
        </p:spPr>
        <p:txBody>
          <a:bodyPr wrap="square" rtlCol="0">
            <a:spAutoFit/>
          </a:bodyPr>
          <a:lstStyle/>
          <a:p>
            <a:endParaRPr lang="es-ES" dirty="0"/>
          </a:p>
        </p:txBody>
      </p:sp>
      <p:sp>
        <p:nvSpPr>
          <p:cNvPr id="11" name="CuadroTexto 10">
            <a:extLst>
              <a:ext uri="{FF2B5EF4-FFF2-40B4-BE49-F238E27FC236}">
                <a16:creationId xmlns:a16="http://schemas.microsoft.com/office/drawing/2014/main" id="{CFAEEA30-B6E0-354F-95DC-C9E9FFCAA7AB}"/>
              </a:ext>
            </a:extLst>
          </p:cNvPr>
          <p:cNvSpPr txBox="1"/>
          <p:nvPr/>
        </p:nvSpPr>
        <p:spPr>
          <a:xfrm>
            <a:off x="4887291" y="4494911"/>
            <a:ext cx="4091057" cy="1323439"/>
          </a:xfrm>
          <a:prstGeom prst="rect">
            <a:avLst/>
          </a:prstGeom>
          <a:solidFill>
            <a:schemeClr val="bg1">
              <a:lumMod val="85000"/>
            </a:schemeClr>
          </a:solidFill>
        </p:spPr>
        <p:txBody>
          <a:bodyPr wrap="square" rtlCol="0">
            <a:spAutoFit/>
          </a:bodyPr>
          <a:lstStyle/>
          <a:p>
            <a:r>
              <a:rPr lang="es-ES" sz="2000" dirty="0" err="1"/>
              <a:t>Benefit</a:t>
            </a:r>
            <a:r>
              <a:rPr lang="es-ES" sz="2000" dirty="0"/>
              <a:t> </a:t>
            </a:r>
            <a:r>
              <a:rPr lang="es-ES" sz="2000" dirty="0" err="1"/>
              <a:t>rate</a:t>
            </a:r>
            <a:r>
              <a:rPr lang="es-ES" sz="2000" dirty="0"/>
              <a:t>: cuarto mejor ZE</a:t>
            </a:r>
          </a:p>
          <a:p>
            <a:endParaRPr lang="es-ES" sz="2000" dirty="0"/>
          </a:p>
          <a:p>
            <a:r>
              <a:rPr lang="es-ES" sz="2000" dirty="0"/>
              <a:t>Muy superior también a países centrales ZE</a:t>
            </a:r>
          </a:p>
        </p:txBody>
      </p:sp>
      <p:sp>
        <p:nvSpPr>
          <p:cNvPr id="12" name="CuadroTexto 11">
            <a:extLst>
              <a:ext uri="{FF2B5EF4-FFF2-40B4-BE49-F238E27FC236}">
                <a16:creationId xmlns:a16="http://schemas.microsoft.com/office/drawing/2014/main" id="{54D79AAA-ABB3-6B4C-B8BA-2E2265AAF052}"/>
              </a:ext>
            </a:extLst>
          </p:cNvPr>
          <p:cNvSpPr txBox="1"/>
          <p:nvPr/>
        </p:nvSpPr>
        <p:spPr>
          <a:xfrm>
            <a:off x="2025152" y="2169425"/>
            <a:ext cx="1680155" cy="261610"/>
          </a:xfrm>
          <a:prstGeom prst="rect">
            <a:avLst/>
          </a:prstGeom>
          <a:noFill/>
          <a:ln>
            <a:solidFill>
              <a:schemeClr val="bg1">
                <a:lumMod val="75000"/>
              </a:schemeClr>
            </a:solidFill>
          </a:ln>
        </p:spPr>
        <p:txBody>
          <a:bodyPr wrap="square" rtlCol="0">
            <a:spAutoFit/>
          </a:bodyPr>
          <a:lstStyle/>
          <a:p>
            <a:r>
              <a:rPr lang="es-ES" sz="1100" dirty="0"/>
              <a:t>+ 28,8 </a:t>
            </a:r>
            <a:r>
              <a:rPr lang="es-ES" sz="1100" dirty="0" err="1"/>
              <a:t>pp</a:t>
            </a:r>
            <a:r>
              <a:rPr lang="es-ES" sz="1100" dirty="0"/>
              <a:t> &gt; media ZE</a:t>
            </a:r>
          </a:p>
        </p:txBody>
      </p:sp>
      <p:sp>
        <p:nvSpPr>
          <p:cNvPr id="13" name="CuadroTexto 12">
            <a:extLst>
              <a:ext uri="{FF2B5EF4-FFF2-40B4-BE49-F238E27FC236}">
                <a16:creationId xmlns:a16="http://schemas.microsoft.com/office/drawing/2014/main" id="{B0AB2996-9AAF-0447-9EF3-167426A984FE}"/>
              </a:ext>
            </a:extLst>
          </p:cNvPr>
          <p:cNvSpPr txBox="1"/>
          <p:nvPr/>
        </p:nvSpPr>
        <p:spPr>
          <a:xfrm>
            <a:off x="7010400" y="2169425"/>
            <a:ext cx="1683246" cy="261610"/>
          </a:xfrm>
          <a:prstGeom prst="rect">
            <a:avLst/>
          </a:prstGeom>
          <a:noFill/>
        </p:spPr>
        <p:txBody>
          <a:bodyPr wrap="square" rtlCol="0">
            <a:spAutoFit/>
          </a:bodyPr>
          <a:lstStyle/>
          <a:p>
            <a:r>
              <a:rPr lang="es-ES" sz="1100" dirty="0"/>
              <a:t>+ 13,6 </a:t>
            </a:r>
            <a:r>
              <a:rPr lang="es-ES" sz="1100" dirty="0" err="1"/>
              <a:t>pp</a:t>
            </a:r>
            <a:r>
              <a:rPr lang="es-ES" sz="1100" dirty="0"/>
              <a:t> &gt; media ZE</a:t>
            </a:r>
          </a:p>
        </p:txBody>
      </p:sp>
    </p:spTree>
    <p:extLst>
      <p:ext uri="{BB962C8B-B14F-4D97-AF65-F5344CB8AC3E}">
        <p14:creationId xmlns:p14="http://schemas.microsoft.com/office/powerpoint/2010/main" val="41939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animBg="1"/>
      <p:bldGraphic spid="4" grpId="0">
        <p:bldAsOne/>
      </p:bldGraphic>
      <p:bldGraphic spid="5" grpId="0">
        <p:bldAsOne/>
      </p:bldGraphic>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9CE60-98A4-0146-810D-EB8719A1A176}"/>
              </a:ext>
            </a:extLst>
          </p:cNvPr>
          <p:cNvSpPr>
            <a:spLocks noGrp="1"/>
          </p:cNvSpPr>
          <p:nvPr>
            <p:ph type="title"/>
          </p:nvPr>
        </p:nvSpPr>
        <p:spPr>
          <a:xfrm>
            <a:off x="552450" y="239185"/>
            <a:ext cx="7886700" cy="646332"/>
          </a:xfrm>
        </p:spPr>
        <p:txBody>
          <a:bodyPr/>
          <a:lstStyle/>
          <a:p>
            <a:r>
              <a:rPr lang="es-ES" dirty="0"/>
              <a:t>3.5 Relación aportación y pensión </a:t>
            </a:r>
          </a:p>
        </p:txBody>
      </p:sp>
      <p:sp>
        <p:nvSpPr>
          <p:cNvPr id="4" name="Marcador de pie de página 3">
            <a:extLst>
              <a:ext uri="{FF2B5EF4-FFF2-40B4-BE49-F238E27FC236}">
                <a16:creationId xmlns:a16="http://schemas.microsoft.com/office/drawing/2014/main" id="{5F5D349E-7C39-E44A-82D7-EAB6CAE76B5D}"/>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73B15B45-429B-7D41-B086-11D2DEE104C4}"/>
              </a:ext>
            </a:extLst>
          </p:cNvPr>
          <p:cNvSpPr>
            <a:spLocks noGrp="1"/>
          </p:cNvSpPr>
          <p:nvPr>
            <p:ph type="sldNum" sz="quarter" idx="12"/>
          </p:nvPr>
        </p:nvSpPr>
        <p:spPr/>
        <p:txBody>
          <a:bodyPr/>
          <a:lstStyle/>
          <a:p>
            <a:fld id="{C46B726D-BCFF-1040-96D0-A598ED6A4BBC}" type="slidenum">
              <a:rPr lang="es-ES" smtClean="0"/>
              <a:t>13</a:t>
            </a:fld>
            <a:endParaRPr lang="es-ES"/>
          </a:p>
        </p:txBody>
      </p:sp>
      <p:graphicFrame>
        <p:nvGraphicFramePr>
          <p:cNvPr id="6" name="Marcador de contenido 5">
            <a:extLst>
              <a:ext uri="{FF2B5EF4-FFF2-40B4-BE49-F238E27FC236}">
                <a16:creationId xmlns:a16="http://schemas.microsoft.com/office/drawing/2014/main" id="{06B49A94-5F71-0E4D-90D4-2343D76E66E6}"/>
              </a:ext>
            </a:extLst>
          </p:cNvPr>
          <p:cNvGraphicFramePr>
            <a:graphicFrameLocks noGrp="1"/>
          </p:cNvGraphicFramePr>
          <p:nvPr>
            <p:ph idx="1"/>
            <p:extLst>
              <p:ext uri="{D42A27DB-BD31-4B8C-83A1-F6EECF244321}">
                <p14:modId xmlns:p14="http://schemas.microsoft.com/office/powerpoint/2010/main" val="3313784653"/>
              </p:ext>
            </p:extLst>
          </p:nvPr>
        </p:nvGraphicFramePr>
        <p:xfrm>
          <a:off x="804333" y="1779631"/>
          <a:ext cx="4969933" cy="285326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78667D61-A15E-3A4D-BD1B-F94FE142B46D}"/>
              </a:ext>
            </a:extLst>
          </p:cNvPr>
          <p:cNvSpPr txBox="1"/>
          <p:nvPr/>
        </p:nvSpPr>
        <p:spPr>
          <a:xfrm>
            <a:off x="711199" y="888869"/>
            <a:ext cx="6985000" cy="646331"/>
          </a:xfrm>
          <a:prstGeom prst="rect">
            <a:avLst/>
          </a:prstGeom>
          <a:noFill/>
        </p:spPr>
        <p:txBody>
          <a:bodyPr wrap="square" rtlCol="0">
            <a:spAutoFit/>
          </a:bodyPr>
          <a:lstStyle/>
          <a:p>
            <a:r>
              <a:rPr lang="es-ES" dirty="0"/>
              <a:t>Variable clave: Esperanza de vida ha aumentado 6 años desde 1975 y las aportaciones son incluso menores </a:t>
            </a:r>
          </a:p>
        </p:txBody>
      </p:sp>
      <p:sp>
        <p:nvSpPr>
          <p:cNvPr id="8" name="CuadroTexto 7">
            <a:extLst>
              <a:ext uri="{FF2B5EF4-FFF2-40B4-BE49-F238E27FC236}">
                <a16:creationId xmlns:a16="http://schemas.microsoft.com/office/drawing/2014/main" id="{D2383277-F042-9D4D-A99B-4750A7288344}"/>
              </a:ext>
            </a:extLst>
          </p:cNvPr>
          <p:cNvSpPr txBox="1"/>
          <p:nvPr/>
        </p:nvSpPr>
        <p:spPr>
          <a:xfrm>
            <a:off x="804333" y="4894461"/>
            <a:ext cx="7433734" cy="1200329"/>
          </a:xfrm>
          <a:prstGeom prst="rect">
            <a:avLst/>
          </a:prstGeom>
          <a:solidFill>
            <a:schemeClr val="accent4">
              <a:lumMod val="20000"/>
              <a:lumOff val="80000"/>
            </a:schemeClr>
          </a:solidFill>
        </p:spPr>
        <p:txBody>
          <a:bodyPr wrap="square" rtlCol="0">
            <a:spAutoFit/>
          </a:bodyPr>
          <a:lstStyle/>
          <a:p>
            <a:r>
              <a:rPr lang="es-ES" dirty="0"/>
              <a:t>Cuota contingencias comunes y profesionales (30,3% de la BC) genera derecho: pensión (jubilación, incapacidad permanente, viudedad, orfandad y favor familiares), incapacidad temporal, maternidad, paternidad, riesgo embarazo y accidente de trabajo.</a:t>
            </a:r>
          </a:p>
        </p:txBody>
      </p:sp>
    </p:spTree>
    <p:extLst>
      <p:ext uri="{BB962C8B-B14F-4D97-AF65-F5344CB8AC3E}">
        <p14:creationId xmlns:p14="http://schemas.microsoft.com/office/powerpoint/2010/main" val="30500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203523-2BBA-2A46-93A1-8B17870D675C}"/>
              </a:ext>
            </a:extLst>
          </p:cNvPr>
          <p:cNvSpPr>
            <a:spLocks noGrp="1"/>
          </p:cNvSpPr>
          <p:nvPr>
            <p:ph idx="1"/>
          </p:nvPr>
        </p:nvSpPr>
        <p:spPr>
          <a:xfrm>
            <a:off x="560914" y="1095829"/>
            <a:ext cx="7954433" cy="2827866"/>
          </a:xfrm>
          <a:solidFill>
            <a:schemeClr val="accent4">
              <a:lumMod val="40000"/>
              <a:lumOff val="60000"/>
            </a:schemeClr>
          </a:solidFill>
        </p:spPr>
        <p:txBody>
          <a:bodyPr>
            <a:normAutofit lnSpcReduction="10000"/>
          </a:bodyPr>
          <a:lstStyle/>
          <a:p>
            <a:r>
              <a:rPr lang="es-ES" sz="1600" b="1" dirty="0"/>
              <a:t>Caso tipo con hipótesis</a:t>
            </a:r>
            <a:r>
              <a:rPr lang="es-ES" sz="1600" dirty="0"/>
              <a:t>:</a:t>
            </a:r>
          </a:p>
          <a:p>
            <a:pPr marL="285750" indent="-285750">
              <a:buFont typeface="Arial" panose="020B0604020202020204" pitchFamily="34" charset="0"/>
              <a:buChar char="•"/>
            </a:pPr>
            <a:r>
              <a:rPr lang="es-ES" sz="1600" dirty="0"/>
              <a:t>Dedica 23,5% de la cotización (proporción del gasto actual prestaciones contributivas sobre cuota total del 30,3%)</a:t>
            </a:r>
          </a:p>
          <a:p>
            <a:pPr marL="285750" indent="-285750">
              <a:buFont typeface="Arial" panose="020B0604020202020204" pitchFamily="34" charset="0"/>
              <a:buChar char="•"/>
            </a:pPr>
            <a:r>
              <a:rPr lang="es-ES" sz="1600" dirty="0"/>
              <a:t>Pago BC durante 37 años</a:t>
            </a:r>
          </a:p>
          <a:p>
            <a:pPr marL="285750" indent="-285750">
              <a:buFont typeface="Arial" panose="020B0604020202020204" pitchFamily="34" charset="0"/>
              <a:buChar char="•"/>
            </a:pPr>
            <a:r>
              <a:rPr lang="es-ES" sz="1600" dirty="0"/>
              <a:t>No se tiene en cuenta inflación en aportaciones y cobro pensión</a:t>
            </a:r>
          </a:p>
          <a:p>
            <a:r>
              <a:rPr lang="es-ES" sz="1600" u="sng" dirty="0"/>
              <a:t>1.- Tasa </a:t>
            </a:r>
            <a:r>
              <a:rPr lang="es-ES" sz="1600" u="sng" dirty="0">
                <a:sym typeface="Wingdings" pitchFamily="2" charset="2"/>
              </a:rPr>
              <a:t>reposición 96% BR</a:t>
            </a:r>
            <a:endParaRPr lang="es-ES" sz="1600" u="sng" dirty="0"/>
          </a:p>
          <a:p>
            <a:r>
              <a:rPr lang="es-ES" sz="1600" dirty="0"/>
              <a:t>a) Solo aportaciones: genera </a:t>
            </a:r>
            <a:r>
              <a:rPr lang="es-ES" sz="1600" b="1" dirty="0"/>
              <a:t>9 años de pensión</a:t>
            </a:r>
          </a:p>
          <a:p>
            <a:r>
              <a:rPr lang="es-ES" sz="1600" dirty="0"/>
              <a:t>b) Aportaciones rentabilizadas con △PIB últimos 25 años (2% anual): genera </a:t>
            </a:r>
            <a:r>
              <a:rPr lang="es-ES" sz="1600" b="1" dirty="0"/>
              <a:t>13,2 años de pensión</a:t>
            </a:r>
          </a:p>
          <a:p>
            <a:endParaRPr lang="es-ES" sz="1600" dirty="0"/>
          </a:p>
          <a:p>
            <a:endParaRPr lang="es-ES" sz="1600" dirty="0"/>
          </a:p>
        </p:txBody>
      </p:sp>
      <p:sp>
        <p:nvSpPr>
          <p:cNvPr id="4" name="Marcador de pie de página 3">
            <a:extLst>
              <a:ext uri="{FF2B5EF4-FFF2-40B4-BE49-F238E27FC236}">
                <a16:creationId xmlns:a16="http://schemas.microsoft.com/office/drawing/2014/main" id="{9C8A985F-3C04-AF4B-B423-325E4CD74017}"/>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549CAC6F-B4A4-434B-8227-967963AA8163}"/>
              </a:ext>
            </a:extLst>
          </p:cNvPr>
          <p:cNvSpPr>
            <a:spLocks noGrp="1"/>
          </p:cNvSpPr>
          <p:nvPr>
            <p:ph type="sldNum" sz="quarter" idx="12"/>
          </p:nvPr>
        </p:nvSpPr>
        <p:spPr/>
        <p:txBody>
          <a:bodyPr/>
          <a:lstStyle/>
          <a:p>
            <a:fld id="{C46B726D-BCFF-1040-96D0-A598ED6A4BBC}" type="slidenum">
              <a:rPr lang="es-ES" smtClean="0"/>
              <a:t>14</a:t>
            </a:fld>
            <a:endParaRPr lang="es-ES"/>
          </a:p>
        </p:txBody>
      </p:sp>
      <p:sp>
        <p:nvSpPr>
          <p:cNvPr id="6" name="Título 1">
            <a:extLst>
              <a:ext uri="{FF2B5EF4-FFF2-40B4-BE49-F238E27FC236}">
                <a16:creationId xmlns:a16="http://schemas.microsoft.com/office/drawing/2014/main" id="{474AFEAF-451A-664C-B342-55201E66101C}"/>
              </a:ext>
            </a:extLst>
          </p:cNvPr>
          <p:cNvSpPr>
            <a:spLocks noGrp="1"/>
          </p:cNvSpPr>
          <p:nvPr>
            <p:ph type="title"/>
          </p:nvPr>
        </p:nvSpPr>
        <p:spPr>
          <a:xfrm>
            <a:off x="525990" y="180043"/>
            <a:ext cx="7989357" cy="828674"/>
          </a:xfrm>
        </p:spPr>
        <p:txBody>
          <a:bodyPr/>
          <a:lstStyle/>
          <a:p>
            <a:r>
              <a:rPr lang="es-ES" dirty="0"/>
              <a:t>3.6 Relación aportación y pensión </a:t>
            </a:r>
          </a:p>
        </p:txBody>
      </p:sp>
      <p:sp>
        <p:nvSpPr>
          <p:cNvPr id="9" name="CuadroTexto 8">
            <a:extLst>
              <a:ext uri="{FF2B5EF4-FFF2-40B4-BE49-F238E27FC236}">
                <a16:creationId xmlns:a16="http://schemas.microsoft.com/office/drawing/2014/main" id="{954DDB10-EC64-E44B-BECF-AAB3E2C25F54}"/>
              </a:ext>
            </a:extLst>
          </p:cNvPr>
          <p:cNvSpPr txBox="1"/>
          <p:nvPr/>
        </p:nvSpPr>
        <p:spPr>
          <a:xfrm>
            <a:off x="560915" y="4850341"/>
            <a:ext cx="7954433" cy="1015663"/>
          </a:xfrm>
          <a:prstGeom prst="rect">
            <a:avLst/>
          </a:prstGeom>
          <a:solidFill>
            <a:schemeClr val="accent4">
              <a:lumMod val="60000"/>
              <a:lumOff val="40000"/>
            </a:schemeClr>
          </a:solidFill>
        </p:spPr>
        <p:txBody>
          <a:bodyPr wrap="square" rtlCol="0">
            <a:spAutoFit/>
          </a:bodyPr>
          <a:lstStyle/>
          <a:p>
            <a:r>
              <a:rPr lang="es-ES" sz="2000" u="sng" dirty="0"/>
              <a:t>2.- Tasa de reposición 78,7% de la BR (</a:t>
            </a:r>
            <a:r>
              <a:rPr lang="es-ES" sz="2000" i="1" u="sng" dirty="0" err="1"/>
              <a:t>The</a:t>
            </a:r>
            <a:r>
              <a:rPr lang="es-ES" sz="2000" i="1" u="sng" dirty="0"/>
              <a:t> </a:t>
            </a:r>
            <a:r>
              <a:rPr lang="es-ES" sz="2000" i="1" u="sng" dirty="0" err="1"/>
              <a:t>ageing</a:t>
            </a:r>
            <a:r>
              <a:rPr lang="es-ES" sz="2000" i="1" u="sng" dirty="0"/>
              <a:t> </a:t>
            </a:r>
            <a:r>
              <a:rPr lang="es-ES" sz="2000" i="1" u="sng" dirty="0" err="1"/>
              <a:t>working</a:t>
            </a:r>
            <a:r>
              <a:rPr lang="es-ES" sz="2000" i="1" u="sng" dirty="0"/>
              <a:t> </a:t>
            </a:r>
            <a:r>
              <a:rPr lang="es-ES" sz="2000" i="1" u="sng" dirty="0" err="1"/>
              <a:t>group</a:t>
            </a:r>
            <a:r>
              <a:rPr lang="es-ES" sz="2000" u="sng" dirty="0"/>
              <a:t>)</a:t>
            </a:r>
          </a:p>
          <a:p>
            <a:r>
              <a:rPr lang="es-ES" sz="2000" dirty="0"/>
              <a:t>c) Aportaciones rentabilizadas con △PIB últimos 25 años (2% anual): genera </a:t>
            </a:r>
            <a:r>
              <a:rPr lang="es-ES" sz="2000" b="1" dirty="0"/>
              <a:t>16,1 años de pensión</a:t>
            </a:r>
          </a:p>
        </p:txBody>
      </p:sp>
      <p:sp>
        <p:nvSpPr>
          <p:cNvPr id="10" name="CuadroTexto 9">
            <a:extLst>
              <a:ext uri="{FF2B5EF4-FFF2-40B4-BE49-F238E27FC236}">
                <a16:creationId xmlns:a16="http://schemas.microsoft.com/office/drawing/2014/main" id="{822498E4-FCC6-6944-9BF1-553C827F7A17}"/>
              </a:ext>
            </a:extLst>
          </p:cNvPr>
          <p:cNvSpPr txBox="1"/>
          <p:nvPr/>
        </p:nvSpPr>
        <p:spPr>
          <a:xfrm>
            <a:off x="1562855" y="3681838"/>
            <a:ext cx="4046007" cy="923330"/>
          </a:xfrm>
          <a:prstGeom prst="rect">
            <a:avLst/>
          </a:prstGeom>
          <a:solidFill>
            <a:schemeClr val="accent6">
              <a:lumMod val="20000"/>
              <a:lumOff val="80000"/>
            </a:schemeClr>
          </a:solidFill>
        </p:spPr>
        <p:txBody>
          <a:bodyPr wrap="square" rtlCol="0">
            <a:spAutoFit/>
          </a:bodyPr>
          <a:lstStyle/>
          <a:p>
            <a:r>
              <a:rPr lang="es-ES" dirty="0"/>
              <a:t>Reconocimiento de la aportación a la mejora de la riqueza del país durante su vida laboral activa</a:t>
            </a:r>
          </a:p>
        </p:txBody>
      </p:sp>
    </p:spTree>
    <p:extLst>
      <p:ext uri="{BB962C8B-B14F-4D97-AF65-F5344CB8AC3E}">
        <p14:creationId xmlns:p14="http://schemas.microsoft.com/office/powerpoint/2010/main" val="141020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C7D72F7-A584-2F44-A136-C9F898066742}"/>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E9EA2A50-8217-A94E-AEAA-0EF2EB470873}"/>
              </a:ext>
            </a:extLst>
          </p:cNvPr>
          <p:cNvSpPr>
            <a:spLocks noGrp="1"/>
          </p:cNvSpPr>
          <p:nvPr>
            <p:ph type="sldNum" sz="quarter" idx="12"/>
          </p:nvPr>
        </p:nvSpPr>
        <p:spPr/>
        <p:txBody>
          <a:bodyPr/>
          <a:lstStyle/>
          <a:p>
            <a:fld id="{C46B726D-BCFF-1040-96D0-A598ED6A4BBC}" type="slidenum">
              <a:rPr lang="es-ES" smtClean="0"/>
              <a:t>15</a:t>
            </a:fld>
            <a:endParaRPr lang="es-ES"/>
          </a:p>
        </p:txBody>
      </p:sp>
      <p:sp>
        <p:nvSpPr>
          <p:cNvPr id="6" name="Título 1">
            <a:extLst>
              <a:ext uri="{FF2B5EF4-FFF2-40B4-BE49-F238E27FC236}">
                <a16:creationId xmlns:a16="http://schemas.microsoft.com/office/drawing/2014/main" id="{260D3068-A79F-5D47-86C1-62805D75F46F}"/>
              </a:ext>
            </a:extLst>
          </p:cNvPr>
          <p:cNvSpPr>
            <a:spLocks noGrp="1"/>
          </p:cNvSpPr>
          <p:nvPr>
            <p:ph type="title"/>
          </p:nvPr>
        </p:nvSpPr>
        <p:spPr>
          <a:xfrm>
            <a:off x="628650" y="365127"/>
            <a:ext cx="7886700" cy="777874"/>
          </a:xfrm>
        </p:spPr>
        <p:txBody>
          <a:bodyPr/>
          <a:lstStyle/>
          <a:p>
            <a:r>
              <a:rPr lang="es-ES" dirty="0"/>
              <a:t>3.6 Relación aportación y pensión </a:t>
            </a:r>
          </a:p>
        </p:txBody>
      </p:sp>
      <p:graphicFrame>
        <p:nvGraphicFramePr>
          <p:cNvPr id="14" name="Tabla 13">
            <a:extLst>
              <a:ext uri="{FF2B5EF4-FFF2-40B4-BE49-F238E27FC236}">
                <a16:creationId xmlns:a16="http://schemas.microsoft.com/office/drawing/2014/main" id="{7CDCDC64-0B60-4F48-96DA-0F7FAACE0754}"/>
              </a:ext>
            </a:extLst>
          </p:cNvPr>
          <p:cNvGraphicFramePr>
            <a:graphicFrameLocks noGrp="1"/>
          </p:cNvGraphicFramePr>
          <p:nvPr>
            <p:extLst>
              <p:ext uri="{D42A27DB-BD31-4B8C-83A1-F6EECF244321}">
                <p14:modId xmlns:p14="http://schemas.microsoft.com/office/powerpoint/2010/main" val="2488283638"/>
              </p:ext>
            </p:extLst>
          </p:nvPr>
        </p:nvGraphicFramePr>
        <p:xfrm>
          <a:off x="1422399" y="1540933"/>
          <a:ext cx="5469467" cy="3536851"/>
        </p:xfrm>
        <a:graphic>
          <a:graphicData uri="http://schemas.openxmlformats.org/drawingml/2006/table">
            <a:tbl>
              <a:tblPr firstRow="1" firstCol="1" bandRow="1">
                <a:tableStyleId>{5C22544A-7EE6-4342-B048-85BDC9FD1C3A}</a:tableStyleId>
              </a:tblPr>
              <a:tblGrid>
                <a:gridCol w="2039663">
                  <a:extLst>
                    <a:ext uri="{9D8B030D-6E8A-4147-A177-3AD203B41FA5}">
                      <a16:colId xmlns:a16="http://schemas.microsoft.com/office/drawing/2014/main" val="1856060926"/>
                    </a:ext>
                  </a:extLst>
                </a:gridCol>
                <a:gridCol w="812435">
                  <a:extLst>
                    <a:ext uri="{9D8B030D-6E8A-4147-A177-3AD203B41FA5}">
                      <a16:colId xmlns:a16="http://schemas.microsoft.com/office/drawing/2014/main" val="2774156796"/>
                    </a:ext>
                  </a:extLst>
                </a:gridCol>
                <a:gridCol w="812435">
                  <a:extLst>
                    <a:ext uri="{9D8B030D-6E8A-4147-A177-3AD203B41FA5}">
                      <a16:colId xmlns:a16="http://schemas.microsoft.com/office/drawing/2014/main" val="3952882633"/>
                    </a:ext>
                  </a:extLst>
                </a:gridCol>
                <a:gridCol w="812435">
                  <a:extLst>
                    <a:ext uri="{9D8B030D-6E8A-4147-A177-3AD203B41FA5}">
                      <a16:colId xmlns:a16="http://schemas.microsoft.com/office/drawing/2014/main" val="2712030351"/>
                    </a:ext>
                  </a:extLst>
                </a:gridCol>
                <a:gridCol w="992499">
                  <a:extLst>
                    <a:ext uri="{9D8B030D-6E8A-4147-A177-3AD203B41FA5}">
                      <a16:colId xmlns:a16="http://schemas.microsoft.com/office/drawing/2014/main" val="3002006258"/>
                    </a:ext>
                  </a:extLst>
                </a:gridCol>
              </a:tblGrid>
              <a:tr h="1115916">
                <a:tc gridSpan="5">
                  <a:txBody>
                    <a:bodyPr/>
                    <a:lstStyle/>
                    <a:p>
                      <a:pPr algn="ctr">
                        <a:lnSpc>
                          <a:spcPct val="107000"/>
                        </a:lnSpc>
                        <a:spcAft>
                          <a:spcPts val="0"/>
                        </a:spcAft>
                      </a:pPr>
                      <a:r>
                        <a:rPr lang="es-AR" sz="1600" dirty="0">
                          <a:solidFill>
                            <a:schemeClr val="tx1"/>
                          </a:solidFill>
                          <a:effectLst/>
                        </a:rPr>
                        <a:t>Años de pensión generados con distintas combinaciones de tasa de reposición y PIB con el siguiente supuesto:</a:t>
                      </a:r>
                      <a:endParaRPr lang="es-ES" sz="2400" dirty="0">
                        <a:solidFill>
                          <a:schemeClr val="tx1"/>
                        </a:solidFill>
                        <a:effectLst/>
                      </a:endParaRPr>
                    </a:p>
                    <a:p>
                      <a:pPr algn="ctr">
                        <a:lnSpc>
                          <a:spcPct val="107000"/>
                        </a:lnSpc>
                        <a:spcAft>
                          <a:spcPts val="0"/>
                        </a:spcAft>
                      </a:pPr>
                      <a:r>
                        <a:rPr lang="es-AR" sz="1600" dirty="0">
                          <a:solidFill>
                            <a:schemeClr val="tx1"/>
                          </a:solidFill>
                          <a:effectLst/>
                        </a:rPr>
                        <a:t>Aportación durante 37 años de la BC, con tipo de cotización del 23,5% (contingencias comunes y profesionales) incrementada con PIB </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bg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36531219"/>
                  </a:ext>
                </a:extLst>
              </a:tr>
              <a:tr h="267445">
                <a:tc>
                  <a:txBody>
                    <a:bodyPr/>
                    <a:lstStyle/>
                    <a:p>
                      <a:pPr algn="ctr">
                        <a:lnSpc>
                          <a:spcPct val="107000"/>
                        </a:lnSpc>
                        <a:spcAft>
                          <a:spcPts val="0"/>
                        </a:spcAft>
                      </a:pPr>
                      <a:r>
                        <a:rPr lang="es-AR" sz="1600" dirty="0">
                          <a:solidFill>
                            <a:schemeClr val="tx1"/>
                          </a:solidFill>
                          <a:effectLst/>
                          <a:sym typeface="Symbol" pitchFamily="2" charset="2"/>
                        </a:rPr>
                        <a:t></a:t>
                      </a:r>
                      <a:r>
                        <a:rPr lang="es-AR" sz="1600" dirty="0">
                          <a:solidFill>
                            <a:schemeClr val="tx1"/>
                          </a:solidFill>
                          <a:effectLst/>
                        </a:rPr>
                        <a:t>PIB </a:t>
                      </a:r>
                      <a:r>
                        <a:rPr lang="es-AR" sz="1600" dirty="0">
                          <a:solidFill>
                            <a:schemeClr val="tx1"/>
                          </a:solidFill>
                          <a:effectLst/>
                          <a:sym typeface="Wingdings" pitchFamily="2" charset="2"/>
                        </a:rPr>
                        <a:t></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rowSpan="2">
                  <a:txBody>
                    <a:bodyPr/>
                    <a:lstStyle/>
                    <a:p>
                      <a:pPr algn="ctr">
                        <a:lnSpc>
                          <a:spcPct val="107000"/>
                        </a:lnSpc>
                        <a:spcAft>
                          <a:spcPts val="0"/>
                        </a:spcAft>
                      </a:pPr>
                      <a:r>
                        <a:rPr lang="es-AR" sz="1600">
                          <a:effectLst/>
                        </a:rPr>
                        <a:t>1,0%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rowSpan="2">
                  <a:txBody>
                    <a:bodyPr/>
                    <a:lstStyle/>
                    <a:p>
                      <a:pPr algn="ctr">
                        <a:lnSpc>
                          <a:spcPct val="107000"/>
                        </a:lnSpc>
                        <a:spcAft>
                          <a:spcPts val="0"/>
                        </a:spcAft>
                      </a:pPr>
                      <a:r>
                        <a:rPr lang="es-AR" sz="1600" dirty="0">
                          <a:effectLst/>
                        </a:rPr>
                        <a:t>1,5%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rowSpan="2">
                  <a:txBody>
                    <a:bodyPr/>
                    <a:lstStyle/>
                    <a:p>
                      <a:pPr algn="ctr">
                        <a:lnSpc>
                          <a:spcPct val="107000"/>
                        </a:lnSpc>
                        <a:spcAft>
                          <a:spcPts val="0"/>
                        </a:spcAft>
                      </a:pPr>
                      <a:r>
                        <a:rPr lang="es-AR" sz="1600">
                          <a:effectLst/>
                        </a:rPr>
                        <a:t>2,0%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rowSpan="2">
                  <a:txBody>
                    <a:bodyPr/>
                    <a:lstStyle/>
                    <a:p>
                      <a:pPr algn="ctr">
                        <a:lnSpc>
                          <a:spcPct val="107000"/>
                        </a:lnSpc>
                        <a:spcAft>
                          <a:spcPts val="0"/>
                        </a:spcAft>
                      </a:pPr>
                      <a:r>
                        <a:rPr lang="es-AR" sz="1600" dirty="0">
                          <a:effectLst/>
                        </a:rPr>
                        <a:t>2,5%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57107255"/>
                  </a:ext>
                </a:extLst>
              </a:tr>
              <a:tr h="267445">
                <a:tc>
                  <a:txBody>
                    <a:bodyPr/>
                    <a:lstStyle/>
                    <a:p>
                      <a:pPr algn="ctr">
                        <a:lnSpc>
                          <a:spcPct val="107000"/>
                        </a:lnSpc>
                        <a:spcAft>
                          <a:spcPts val="0"/>
                        </a:spcAft>
                      </a:pPr>
                      <a:r>
                        <a:rPr lang="es-AR" sz="1600" dirty="0">
                          <a:solidFill>
                            <a:schemeClr val="tx1"/>
                          </a:solidFill>
                          <a:effectLst/>
                        </a:rPr>
                        <a:t>Tasa reposición </a:t>
                      </a:r>
                      <a:r>
                        <a:rPr lang="es-AR" sz="1600" dirty="0">
                          <a:solidFill>
                            <a:schemeClr val="tx1"/>
                          </a:solidFill>
                          <a:effectLst/>
                          <a:sym typeface="Symbol" pitchFamily="2" charset="2"/>
                        </a:rPr>
                        <a:t></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204235861"/>
                  </a:ext>
                </a:extLst>
              </a:tr>
              <a:tr h="341782">
                <a:tc>
                  <a:txBody>
                    <a:bodyPr/>
                    <a:lstStyle/>
                    <a:p>
                      <a:pPr algn="ctr">
                        <a:lnSpc>
                          <a:spcPct val="107000"/>
                        </a:lnSpc>
                        <a:spcAft>
                          <a:spcPts val="0"/>
                        </a:spcAft>
                      </a:pPr>
                      <a:r>
                        <a:rPr lang="es-AR" sz="1600" dirty="0">
                          <a:solidFill>
                            <a:schemeClr val="tx1"/>
                          </a:solidFill>
                          <a:effectLst/>
                        </a:rPr>
                        <a:t>96</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a:lnSpc>
                          <a:spcPct val="107000"/>
                        </a:lnSpc>
                        <a:spcAft>
                          <a:spcPts val="0"/>
                        </a:spcAft>
                      </a:pPr>
                      <a:r>
                        <a:rPr lang="es-AR" sz="1600">
                          <a:effectLst/>
                        </a:rPr>
                        <a:t>10,9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1"/>
                      </a:solidFill>
                      <a:prstDash val="solid"/>
                      <a:round/>
                      <a:headEnd type="none" w="med" len="med"/>
                      <a:tailEnd type="none" w="med" len="med"/>
                    </a:lnT>
                    <a:noFill/>
                  </a:tcPr>
                </a:tc>
                <a:tc>
                  <a:txBody>
                    <a:bodyPr/>
                    <a:lstStyle/>
                    <a:p>
                      <a:pPr algn="r">
                        <a:lnSpc>
                          <a:spcPct val="107000"/>
                        </a:lnSpc>
                        <a:spcAft>
                          <a:spcPts val="0"/>
                        </a:spcAft>
                      </a:pPr>
                      <a:r>
                        <a:rPr lang="es-AR" sz="1600">
                          <a:effectLst/>
                        </a:rPr>
                        <a:t>12,0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1"/>
                      </a:solidFill>
                      <a:prstDash val="solid"/>
                      <a:round/>
                      <a:headEnd type="none" w="med" len="med"/>
                      <a:tailEnd type="none" w="med" len="med"/>
                    </a:lnT>
                    <a:noFill/>
                  </a:tcPr>
                </a:tc>
                <a:tc>
                  <a:txBody>
                    <a:bodyPr/>
                    <a:lstStyle/>
                    <a:p>
                      <a:pPr algn="r">
                        <a:lnSpc>
                          <a:spcPct val="107000"/>
                        </a:lnSpc>
                        <a:spcAft>
                          <a:spcPts val="0"/>
                        </a:spcAft>
                      </a:pPr>
                      <a:r>
                        <a:rPr lang="es-AR" sz="1600">
                          <a:effectLst/>
                        </a:rPr>
                        <a:t>13,2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1"/>
                      </a:solidFill>
                      <a:prstDash val="solid"/>
                      <a:round/>
                      <a:headEnd type="none" w="med" len="med"/>
                      <a:tailEnd type="none" w="med" len="med"/>
                    </a:lnT>
                    <a:noFill/>
                  </a:tcPr>
                </a:tc>
                <a:tc>
                  <a:txBody>
                    <a:bodyPr/>
                    <a:lstStyle/>
                    <a:p>
                      <a:pPr algn="r">
                        <a:lnSpc>
                          <a:spcPct val="107000"/>
                        </a:lnSpc>
                        <a:spcAft>
                          <a:spcPts val="0"/>
                        </a:spcAft>
                      </a:pPr>
                      <a:r>
                        <a:rPr lang="es-AR" sz="1600" dirty="0">
                          <a:effectLst/>
                        </a:rPr>
                        <a:t>14,6</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891423332"/>
                  </a:ext>
                </a:extLst>
              </a:tr>
              <a:tr h="341782">
                <a:tc>
                  <a:txBody>
                    <a:bodyPr/>
                    <a:lstStyle/>
                    <a:p>
                      <a:pPr algn="ctr">
                        <a:lnSpc>
                          <a:spcPct val="107000"/>
                        </a:lnSpc>
                        <a:spcAft>
                          <a:spcPts val="0"/>
                        </a:spcAft>
                      </a:pPr>
                      <a:r>
                        <a:rPr lang="es-AR" sz="1600" dirty="0">
                          <a:solidFill>
                            <a:schemeClr val="tx1"/>
                          </a:solidFill>
                          <a:effectLst/>
                        </a:rPr>
                        <a:t>85</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r">
                        <a:lnSpc>
                          <a:spcPct val="107000"/>
                        </a:lnSpc>
                        <a:spcAft>
                          <a:spcPts val="0"/>
                        </a:spcAft>
                      </a:pPr>
                      <a:r>
                        <a:rPr lang="es-AR" sz="1600">
                          <a:effectLst/>
                        </a:rPr>
                        <a:t>12,3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r">
                        <a:lnSpc>
                          <a:spcPct val="107000"/>
                        </a:lnSpc>
                        <a:spcAft>
                          <a:spcPts val="0"/>
                        </a:spcAft>
                      </a:pPr>
                      <a:r>
                        <a:rPr lang="es-AR" sz="1600">
                          <a:effectLst/>
                        </a:rPr>
                        <a:t>13,5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r">
                        <a:lnSpc>
                          <a:spcPct val="107000"/>
                        </a:lnSpc>
                        <a:spcAft>
                          <a:spcPts val="0"/>
                        </a:spcAft>
                      </a:pPr>
                      <a:r>
                        <a:rPr lang="es-AR" sz="1600">
                          <a:effectLst/>
                        </a:rPr>
                        <a:t>14,9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r">
                        <a:lnSpc>
                          <a:spcPct val="107000"/>
                        </a:lnSpc>
                        <a:spcAft>
                          <a:spcPts val="0"/>
                        </a:spcAft>
                      </a:pPr>
                      <a:r>
                        <a:rPr lang="es-AR" sz="1600" dirty="0">
                          <a:effectLst/>
                        </a:rPr>
                        <a:t>16,5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779754345"/>
                  </a:ext>
                </a:extLst>
              </a:tr>
              <a:tr h="341782">
                <a:tc>
                  <a:txBody>
                    <a:bodyPr/>
                    <a:lstStyle/>
                    <a:p>
                      <a:pPr algn="ctr">
                        <a:lnSpc>
                          <a:spcPct val="107000"/>
                        </a:lnSpc>
                        <a:spcAft>
                          <a:spcPts val="0"/>
                        </a:spcAft>
                      </a:pPr>
                      <a:r>
                        <a:rPr lang="es-AR" sz="1600" dirty="0">
                          <a:solidFill>
                            <a:schemeClr val="tx1"/>
                          </a:solidFill>
                          <a:effectLst/>
                        </a:rPr>
                        <a:t>78,7</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s-AR" sz="1600">
                          <a:effectLst/>
                        </a:rPr>
                        <a:t>13,3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s-AR" sz="1600">
                          <a:effectLst/>
                        </a:rPr>
                        <a:t>14,6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s-AR" sz="1600">
                          <a:effectLst/>
                        </a:rPr>
                        <a:t>16,1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s-AR" sz="1600" dirty="0">
                          <a:effectLst/>
                        </a:rPr>
                        <a:t>17,8</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3473991676"/>
                  </a:ext>
                </a:extLst>
              </a:tr>
              <a:tr h="341782">
                <a:tc>
                  <a:txBody>
                    <a:bodyPr/>
                    <a:lstStyle/>
                    <a:p>
                      <a:pPr algn="ctr">
                        <a:lnSpc>
                          <a:spcPct val="107000"/>
                        </a:lnSpc>
                        <a:spcAft>
                          <a:spcPts val="0"/>
                        </a:spcAft>
                      </a:pPr>
                      <a:r>
                        <a:rPr lang="es-AR" sz="1600" dirty="0">
                          <a:solidFill>
                            <a:schemeClr val="tx1"/>
                          </a:solidFill>
                          <a:effectLst/>
                        </a:rPr>
                        <a:t>60</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r">
                        <a:lnSpc>
                          <a:spcPct val="107000"/>
                        </a:lnSpc>
                        <a:spcAft>
                          <a:spcPts val="0"/>
                        </a:spcAft>
                      </a:pPr>
                      <a:r>
                        <a:rPr lang="es-AR" sz="1600">
                          <a:effectLst/>
                        </a:rPr>
                        <a:t>17,3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r">
                        <a:lnSpc>
                          <a:spcPct val="107000"/>
                        </a:lnSpc>
                        <a:spcAft>
                          <a:spcPts val="0"/>
                        </a:spcAft>
                      </a:pPr>
                      <a:r>
                        <a:rPr lang="es-AR" sz="1600">
                          <a:effectLst/>
                        </a:rPr>
                        <a:t>19,2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r">
                        <a:lnSpc>
                          <a:spcPct val="107000"/>
                        </a:lnSpc>
                        <a:spcAft>
                          <a:spcPts val="0"/>
                        </a:spcAft>
                      </a:pPr>
                      <a:r>
                        <a:rPr lang="es-AR" sz="1600">
                          <a:effectLst/>
                        </a:rPr>
                        <a:t>21,2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r">
                        <a:lnSpc>
                          <a:spcPct val="107000"/>
                        </a:lnSpc>
                        <a:spcAft>
                          <a:spcPts val="0"/>
                        </a:spcAft>
                      </a:pPr>
                      <a:r>
                        <a:rPr lang="es-AR" sz="1600" dirty="0">
                          <a:effectLst/>
                        </a:rPr>
                        <a:t>23,4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929378015"/>
                  </a:ext>
                </a:extLst>
              </a:tr>
              <a:tr h="341782">
                <a:tc gridSpan="5">
                  <a:txBody>
                    <a:bodyPr/>
                    <a:lstStyle/>
                    <a:p>
                      <a:pPr>
                        <a:lnSpc>
                          <a:spcPct val="107000"/>
                        </a:lnSpc>
                        <a:spcAft>
                          <a:spcPts val="0"/>
                        </a:spcAft>
                      </a:pPr>
                      <a:r>
                        <a:rPr lang="es-AR" sz="1600" dirty="0">
                          <a:solidFill>
                            <a:schemeClr val="tx1"/>
                          </a:solidFill>
                          <a:effectLst/>
                        </a:rPr>
                        <a:t>Elaboración propia</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hMerge="1">
                  <a:txBody>
                    <a:bodyPr/>
                    <a:lstStyle/>
                    <a:p>
                      <a:endParaRPr lang="es-ES"/>
                    </a:p>
                  </a:txBody>
                  <a:tcPr/>
                </a:tc>
                <a:tc hMerge="1">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s-E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9384152"/>
                  </a:ext>
                </a:extLst>
              </a:tr>
            </a:tbl>
          </a:graphicData>
        </a:graphic>
      </p:graphicFrame>
      <p:sp>
        <p:nvSpPr>
          <p:cNvPr id="2" name="Elipse 1">
            <a:extLst>
              <a:ext uri="{FF2B5EF4-FFF2-40B4-BE49-F238E27FC236}">
                <a16:creationId xmlns:a16="http://schemas.microsoft.com/office/drawing/2014/main" id="{49C92328-1901-2B46-9AAF-74127C8FA04C}"/>
              </a:ext>
            </a:extLst>
          </p:cNvPr>
          <p:cNvSpPr/>
          <p:nvPr/>
        </p:nvSpPr>
        <p:spPr>
          <a:xfrm>
            <a:off x="5314950" y="4408714"/>
            <a:ext cx="620486" cy="3837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856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926DBA48-50F6-2645-914F-DD7D4799DDF5}"/>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1A38A6AD-45CF-AD45-A1EF-2B7B6A3DDAC2}"/>
              </a:ext>
            </a:extLst>
          </p:cNvPr>
          <p:cNvSpPr>
            <a:spLocks noGrp="1"/>
          </p:cNvSpPr>
          <p:nvPr>
            <p:ph type="sldNum" sz="quarter" idx="12"/>
          </p:nvPr>
        </p:nvSpPr>
        <p:spPr/>
        <p:txBody>
          <a:bodyPr/>
          <a:lstStyle/>
          <a:p>
            <a:fld id="{C46B726D-BCFF-1040-96D0-A598ED6A4BBC}" type="slidenum">
              <a:rPr lang="es-ES" smtClean="0"/>
              <a:t>16</a:t>
            </a:fld>
            <a:endParaRPr lang="es-ES"/>
          </a:p>
        </p:txBody>
      </p:sp>
      <p:graphicFrame>
        <p:nvGraphicFramePr>
          <p:cNvPr id="6" name="Marcador de contenido 5">
            <a:extLst>
              <a:ext uri="{FF2B5EF4-FFF2-40B4-BE49-F238E27FC236}">
                <a16:creationId xmlns:a16="http://schemas.microsoft.com/office/drawing/2014/main" id="{783E4A22-74A3-4072-B446-2F3E27925740}"/>
              </a:ext>
            </a:extLst>
          </p:cNvPr>
          <p:cNvGraphicFramePr>
            <a:graphicFrameLocks noGrp="1"/>
          </p:cNvGraphicFramePr>
          <p:nvPr>
            <p:ph idx="1"/>
            <p:extLst>
              <p:ext uri="{D42A27DB-BD31-4B8C-83A1-F6EECF244321}">
                <p14:modId xmlns:p14="http://schemas.microsoft.com/office/powerpoint/2010/main" val="2573238996"/>
              </p:ext>
            </p:extLst>
          </p:nvPr>
        </p:nvGraphicFramePr>
        <p:xfrm>
          <a:off x="1289051" y="1089646"/>
          <a:ext cx="5577415" cy="341682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65889921-4A05-2942-9D27-2FB6E6BD3ECD}"/>
              </a:ext>
            </a:extLst>
          </p:cNvPr>
          <p:cNvSpPr txBox="1"/>
          <p:nvPr/>
        </p:nvSpPr>
        <p:spPr>
          <a:xfrm>
            <a:off x="474132" y="4625796"/>
            <a:ext cx="8041217" cy="1200329"/>
          </a:xfrm>
          <a:prstGeom prst="rect">
            <a:avLst/>
          </a:prstGeom>
          <a:solidFill>
            <a:schemeClr val="accent4">
              <a:lumMod val="20000"/>
              <a:lumOff val="80000"/>
            </a:schemeClr>
          </a:solidFill>
        </p:spPr>
        <p:txBody>
          <a:bodyPr wrap="square" rtlCol="0">
            <a:spAutoFit/>
          </a:bodyPr>
          <a:lstStyle/>
          <a:p>
            <a:r>
              <a:rPr lang="es-ES" dirty="0"/>
              <a:t>Con aportación durante 37 años del 23,5% de la BC,</a:t>
            </a:r>
          </a:p>
          <a:p>
            <a:r>
              <a:rPr lang="es-ES" dirty="0"/>
              <a:t>Se necesita una tasa anual acumulativa de crecimiento del PIB del 3,3% para pagar 21,2 años de pensión con una tasa de reposición del 78,7% (la actual media recogida en </a:t>
            </a:r>
            <a:r>
              <a:rPr lang="es-ES" i="1" dirty="0" err="1"/>
              <a:t>The</a:t>
            </a:r>
            <a:r>
              <a:rPr lang="es-ES" i="1" dirty="0"/>
              <a:t> 2016 </a:t>
            </a:r>
            <a:r>
              <a:rPr lang="es-ES" i="1" dirty="0" err="1"/>
              <a:t>Ageing</a:t>
            </a:r>
            <a:r>
              <a:rPr lang="es-ES" i="1" dirty="0"/>
              <a:t> </a:t>
            </a:r>
            <a:r>
              <a:rPr lang="es-ES" i="1" dirty="0" err="1"/>
              <a:t>Report</a:t>
            </a:r>
            <a:r>
              <a:rPr lang="es-ES" i="1" dirty="0"/>
              <a:t> 2016)</a:t>
            </a:r>
            <a:r>
              <a:rPr lang="es-ES" dirty="0"/>
              <a:t> </a:t>
            </a:r>
          </a:p>
        </p:txBody>
      </p:sp>
      <p:sp>
        <p:nvSpPr>
          <p:cNvPr id="8" name="CuadroTexto 7">
            <a:extLst>
              <a:ext uri="{FF2B5EF4-FFF2-40B4-BE49-F238E27FC236}">
                <a16:creationId xmlns:a16="http://schemas.microsoft.com/office/drawing/2014/main" id="{8E9A48B4-2E41-624F-B1D5-8159EF6DF477}"/>
              </a:ext>
            </a:extLst>
          </p:cNvPr>
          <p:cNvSpPr txBox="1"/>
          <p:nvPr/>
        </p:nvSpPr>
        <p:spPr>
          <a:xfrm>
            <a:off x="474132" y="5945447"/>
            <a:ext cx="8041216" cy="369332"/>
          </a:xfrm>
          <a:prstGeom prst="rect">
            <a:avLst/>
          </a:prstGeom>
          <a:solidFill>
            <a:schemeClr val="accent4">
              <a:lumMod val="40000"/>
              <a:lumOff val="60000"/>
            </a:schemeClr>
          </a:solidFill>
        </p:spPr>
        <p:txBody>
          <a:bodyPr wrap="square" rtlCol="0">
            <a:spAutoFit/>
          </a:bodyPr>
          <a:lstStyle/>
          <a:p>
            <a:r>
              <a:rPr lang="es-ES" dirty="0"/>
              <a:t>Menores crecimientos del PIB </a:t>
            </a:r>
            <a:r>
              <a:rPr lang="es-ES" dirty="0">
                <a:sym typeface="Wingdings" pitchFamily="2" charset="2"/>
              </a:rPr>
              <a:t></a:t>
            </a:r>
            <a:r>
              <a:rPr lang="es-ES" dirty="0"/>
              <a:t> △GP/PIB</a:t>
            </a:r>
          </a:p>
        </p:txBody>
      </p:sp>
      <p:sp>
        <p:nvSpPr>
          <p:cNvPr id="9" name="Título 1">
            <a:extLst>
              <a:ext uri="{FF2B5EF4-FFF2-40B4-BE49-F238E27FC236}">
                <a16:creationId xmlns:a16="http://schemas.microsoft.com/office/drawing/2014/main" id="{B87816C4-E5C7-0A48-A737-ECCA54430835}"/>
              </a:ext>
            </a:extLst>
          </p:cNvPr>
          <p:cNvSpPr>
            <a:spLocks noGrp="1"/>
          </p:cNvSpPr>
          <p:nvPr>
            <p:ph type="title"/>
          </p:nvPr>
        </p:nvSpPr>
        <p:spPr>
          <a:xfrm>
            <a:off x="628650" y="255588"/>
            <a:ext cx="7886700" cy="650875"/>
          </a:xfrm>
        </p:spPr>
        <p:txBody>
          <a:bodyPr/>
          <a:lstStyle/>
          <a:p>
            <a:r>
              <a:rPr lang="es-ES" dirty="0"/>
              <a:t>3.6 Relación aportación y pensión </a:t>
            </a:r>
          </a:p>
        </p:txBody>
      </p:sp>
      <p:sp>
        <p:nvSpPr>
          <p:cNvPr id="10" name="Text Box 2">
            <a:extLst>
              <a:ext uri="{FF2B5EF4-FFF2-40B4-BE49-F238E27FC236}">
                <a16:creationId xmlns:a16="http://schemas.microsoft.com/office/drawing/2014/main" id="{BFD59345-F003-BD4D-B0DA-5010975E79D8}"/>
              </a:ext>
            </a:extLst>
          </p:cNvPr>
          <p:cNvSpPr txBox="1"/>
          <p:nvPr/>
        </p:nvSpPr>
        <p:spPr>
          <a:xfrm>
            <a:off x="6554863" y="2232204"/>
            <a:ext cx="826406" cy="401204"/>
          </a:xfrm>
          <a:prstGeom prst="rect">
            <a:avLst/>
          </a:prstGeom>
          <a:ln>
            <a:solidFill>
              <a:schemeClr val="bg1">
                <a:lumMod val="75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a:solidFill>
                  <a:schemeClr val="bg1">
                    <a:lumMod val="65000"/>
                  </a:schemeClr>
                </a:solidFill>
              </a:rPr>
              <a:t>Esperanza de vida en 2017</a:t>
            </a:r>
          </a:p>
        </p:txBody>
      </p:sp>
    </p:spTree>
    <p:extLst>
      <p:ext uri="{BB962C8B-B14F-4D97-AF65-F5344CB8AC3E}">
        <p14:creationId xmlns:p14="http://schemas.microsoft.com/office/powerpoint/2010/main" val="145685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C9417EE8-F5DE-F745-9212-7D82CAD4EDD2}"/>
              </a:ext>
            </a:extLst>
          </p:cNvPr>
          <p:cNvSpPr>
            <a:spLocks noGrp="1"/>
          </p:cNvSpPr>
          <p:nvPr>
            <p:ph type="ftr" sz="quarter" idx="11"/>
          </p:nvPr>
        </p:nvSpPr>
        <p:spPr/>
        <p:txBody>
          <a:bodyPr/>
          <a:lstStyle/>
          <a:p>
            <a:r>
              <a:rPr lang="en-US"/>
              <a:t>MAGD</a:t>
            </a:r>
          </a:p>
        </p:txBody>
      </p:sp>
      <p:sp>
        <p:nvSpPr>
          <p:cNvPr id="4" name="Marcador de número de diapositiva 3">
            <a:extLst>
              <a:ext uri="{FF2B5EF4-FFF2-40B4-BE49-F238E27FC236}">
                <a16:creationId xmlns:a16="http://schemas.microsoft.com/office/drawing/2014/main" id="{CDEDE57D-0D1F-C046-84AC-392CAAAC2EF2}"/>
              </a:ext>
            </a:extLst>
          </p:cNvPr>
          <p:cNvSpPr>
            <a:spLocks noGrp="1"/>
          </p:cNvSpPr>
          <p:nvPr>
            <p:ph type="sldNum" sz="quarter" idx="12"/>
          </p:nvPr>
        </p:nvSpPr>
        <p:spPr/>
        <p:txBody>
          <a:bodyPr/>
          <a:lstStyle/>
          <a:p>
            <a:fld id="{C45176D6-3730-C94B-9FB3-9705FB0B3334}" type="slidenum">
              <a:rPr lang="en-US" smtClean="0"/>
              <a:t>17</a:t>
            </a:fld>
            <a:endParaRPr lang="en-US"/>
          </a:p>
        </p:txBody>
      </p:sp>
      <p:graphicFrame>
        <p:nvGraphicFramePr>
          <p:cNvPr id="9" name="Object 8"/>
          <p:cNvGraphicFramePr>
            <a:graphicFrameLocks noChangeAspect="1"/>
          </p:cNvGraphicFramePr>
          <p:nvPr>
            <p:extLst/>
          </p:nvPr>
        </p:nvGraphicFramePr>
        <p:xfrm>
          <a:off x="656217" y="4464358"/>
          <a:ext cx="6875890" cy="1407355"/>
        </p:xfrm>
        <a:graphic>
          <a:graphicData uri="http://schemas.openxmlformats.org/presentationml/2006/ole">
            <mc:AlternateContent xmlns:mc="http://schemas.openxmlformats.org/markup-compatibility/2006">
              <mc:Choice xmlns:v="urn:schemas-microsoft-com:vml" Requires="v">
                <p:oleObj spid="_x0000_s4181" name="Documento" r:id="rId3" imgW="5397500" imgH="1257300" progId="Word.Document.12">
                  <p:embed/>
                </p:oleObj>
              </mc:Choice>
              <mc:Fallback>
                <p:oleObj name="Documento" r:id="rId3" imgW="5397500" imgH="1257300" progId="Word.Document.12">
                  <p:embed/>
                  <p:pic>
                    <p:nvPicPr>
                      <p:cNvPr id="9" name="Object 8"/>
                      <p:cNvPicPr/>
                      <p:nvPr/>
                    </p:nvPicPr>
                    <p:blipFill>
                      <a:blip r:embed="rId4"/>
                      <a:stretch>
                        <a:fillRect/>
                      </a:stretch>
                    </p:blipFill>
                    <p:spPr>
                      <a:xfrm>
                        <a:off x="656217" y="4464358"/>
                        <a:ext cx="6875890" cy="1407355"/>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685800" y="2605559"/>
          <a:ext cx="6816725" cy="1106487"/>
        </p:xfrm>
        <a:graphic>
          <a:graphicData uri="http://schemas.openxmlformats.org/presentationml/2006/ole">
            <mc:AlternateContent xmlns:mc="http://schemas.openxmlformats.org/markup-compatibility/2006">
              <mc:Choice xmlns:v="urn:schemas-microsoft-com:vml" Requires="v">
                <p:oleObj spid="_x0000_s4182" name="Documento" r:id="rId5" imgW="5397500" imgH="876300" progId="Word.Document.12">
                  <p:embed/>
                </p:oleObj>
              </mc:Choice>
              <mc:Fallback>
                <p:oleObj name="Documento" r:id="rId5" imgW="5397500" imgH="876300" progId="Word.Document.12">
                  <p:embed/>
                  <p:pic>
                    <p:nvPicPr>
                      <p:cNvPr id="10" name="Object 9"/>
                      <p:cNvPicPr/>
                      <p:nvPr/>
                    </p:nvPicPr>
                    <p:blipFill>
                      <a:blip r:embed="rId6"/>
                      <a:stretch>
                        <a:fillRect/>
                      </a:stretch>
                    </p:blipFill>
                    <p:spPr>
                      <a:xfrm>
                        <a:off x="685800" y="2605559"/>
                        <a:ext cx="6816725" cy="1106487"/>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B17E87C2-EBC6-D448-BD4B-07A692134814}"/>
              </a:ext>
            </a:extLst>
          </p:cNvPr>
          <p:cNvSpPr>
            <a:spLocks noGrp="1"/>
          </p:cNvSpPr>
          <p:nvPr>
            <p:ph type="title"/>
          </p:nvPr>
        </p:nvSpPr>
        <p:spPr>
          <a:xfrm>
            <a:off x="685800" y="321350"/>
            <a:ext cx="7772400" cy="664937"/>
          </a:xfrm>
        </p:spPr>
        <p:txBody>
          <a:bodyPr>
            <a:normAutofit/>
          </a:bodyPr>
          <a:lstStyle/>
          <a:p>
            <a:r>
              <a:rPr lang="en-US" sz="3200" dirty="0">
                <a:solidFill>
                  <a:schemeClr val="accent3">
                    <a:lumMod val="50000"/>
                  </a:schemeClr>
                </a:solidFill>
              </a:rPr>
              <a:t>4.- </a:t>
            </a:r>
            <a:r>
              <a:rPr lang="en-US" sz="3200" dirty="0" err="1">
                <a:solidFill>
                  <a:schemeClr val="accent3">
                    <a:lumMod val="50000"/>
                  </a:schemeClr>
                </a:solidFill>
              </a:rPr>
              <a:t>Retos</a:t>
            </a:r>
            <a:r>
              <a:rPr lang="en-US" sz="3200" dirty="0">
                <a:solidFill>
                  <a:schemeClr val="accent3">
                    <a:lumMod val="50000"/>
                  </a:schemeClr>
                </a:solidFill>
              </a:rPr>
              <a:t> de </a:t>
            </a:r>
            <a:r>
              <a:rPr lang="en-US" sz="3200" dirty="0" err="1">
                <a:solidFill>
                  <a:schemeClr val="accent3">
                    <a:lumMod val="50000"/>
                  </a:schemeClr>
                </a:solidFill>
              </a:rPr>
              <a:t>futuro</a:t>
            </a:r>
            <a:endParaRPr lang="en-US" sz="3200" dirty="0"/>
          </a:p>
        </p:txBody>
      </p:sp>
      <p:sp>
        <p:nvSpPr>
          <p:cNvPr id="7" name="CuadroTexto 6">
            <a:extLst>
              <a:ext uri="{FF2B5EF4-FFF2-40B4-BE49-F238E27FC236}">
                <a16:creationId xmlns:a16="http://schemas.microsoft.com/office/drawing/2014/main" id="{AE94AAD0-55E6-CC4C-A5E4-10BB35D063D2}"/>
              </a:ext>
            </a:extLst>
          </p:cNvPr>
          <p:cNvSpPr txBox="1"/>
          <p:nvPr/>
        </p:nvSpPr>
        <p:spPr>
          <a:xfrm>
            <a:off x="779227" y="1240403"/>
            <a:ext cx="7140271" cy="1200329"/>
          </a:xfrm>
          <a:prstGeom prst="rect">
            <a:avLst/>
          </a:prstGeom>
          <a:noFill/>
        </p:spPr>
        <p:txBody>
          <a:bodyPr wrap="square" rtlCol="0">
            <a:spAutoFit/>
          </a:bodyPr>
          <a:lstStyle/>
          <a:p>
            <a:r>
              <a:rPr lang="es-ES" sz="2400" dirty="0"/>
              <a:t>Los sistemas de pensiones son transferencias de renta desde la sociedad a los que han finalizado su vida laboral remunerada</a:t>
            </a:r>
          </a:p>
        </p:txBody>
      </p:sp>
      <p:sp>
        <p:nvSpPr>
          <p:cNvPr id="8" name="CuadroTexto 7">
            <a:extLst>
              <a:ext uri="{FF2B5EF4-FFF2-40B4-BE49-F238E27FC236}">
                <a16:creationId xmlns:a16="http://schemas.microsoft.com/office/drawing/2014/main" id="{5D9807D4-A504-C64D-A279-C05648F70344}"/>
              </a:ext>
            </a:extLst>
          </p:cNvPr>
          <p:cNvSpPr txBox="1"/>
          <p:nvPr/>
        </p:nvSpPr>
        <p:spPr>
          <a:xfrm>
            <a:off x="685800" y="3979625"/>
            <a:ext cx="6854025" cy="461665"/>
          </a:xfrm>
          <a:prstGeom prst="rect">
            <a:avLst/>
          </a:prstGeom>
          <a:noFill/>
        </p:spPr>
        <p:txBody>
          <a:bodyPr wrap="square" rtlCol="0">
            <a:spAutoFit/>
          </a:bodyPr>
          <a:lstStyle/>
          <a:p>
            <a:r>
              <a:rPr lang="es-ES" sz="2400" dirty="0"/>
              <a:t>Aproximación mas sencilla</a:t>
            </a:r>
          </a:p>
        </p:txBody>
      </p:sp>
    </p:spTree>
    <p:extLst>
      <p:ext uri="{BB962C8B-B14F-4D97-AF65-F5344CB8AC3E}">
        <p14:creationId xmlns:p14="http://schemas.microsoft.com/office/powerpoint/2010/main" val="7716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00" y="5144365"/>
            <a:ext cx="8319693" cy="758783"/>
          </a:xfrm>
          <a:solidFill>
            <a:schemeClr val="bg1">
              <a:lumMod val="85000"/>
            </a:schemeClr>
          </a:solidFill>
        </p:spPr>
        <p:txBody>
          <a:bodyPr>
            <a:normAutofit/>
          </a:bodyPr>
          <a:lstStyle/>
          <a:p>
            <a:pPr marL="0" indent="0">
              <a:buNone/>
            </a:pPr>
            <a:r>
              <a:rPr lang="en-US" sz="1800" dirty="0" err="1"/>
              <a:t>Δ</a:t>
            </a:r>
            <a:r>
              <a:rPr lang="en-US" sz="1800" dirty="0"/>
              <a:t> </a:t>
            </a:r>
            <a:r>
              <a:rPr lang="en-US" sz="1800" dirty="0" err="1"/>
              <a:t>número</a:t>
            </a:r>
            <a:r>
              <a:rPr lang="en-US" sz="1800" dirty="0"/>
              <a:t> </a:t>
            </a:r>
            <a:r>
              <a:rPr lang="en-US" sz="1800" dirty="0" err="1"/>
              <a:t>pensiones</a:t>
            </a:r>
            <a:r>
              <a:rPr lang="en-US" sz="1800" dirty="0"/>
              <a:t> (P) 2020-2050: de 10 </a:t>
            </a:r>
            <a:r>
              <a:rPr lang="en-US" sz="1800" dirty="0" err="1"/>
              <a:t>millones</a:t>
            </a:r>
            <a:r>
              <a:rPr lang="en-US" sz="1800" dirty="0"/>
              <a:t> a </a:t>
            </a:r>
            <a:r>
              <a:rPr lang="en-US" sz="1800" dirty="0" err="1"/>
              <a:t>casi</a:t>
            </a:r>
            <a:r>
              <a:rPr lang="en-US" sz="1800" dirty="0"/>
              <a:t> 15 </a:t>
            </a:r>
            <a:r>
              <a:rPr lang="en-US" sz="1800" dirty="0" err="1"/>
              <a:t>millones</a:t>
            </a:r>
            <a:r>
              <a:rPr lang="en-US" sz="1800" dirty="0"/>
              <a:t> </a:t>
            </a:r>
          </a:p>
          <a:p>
            <a:pPr marL="0" indent="0">
              <a:buNone/>
            </a:pPr>
            <a:r>
              <a:rPr lang="en-US" sz="1800" dirty="0"/>
              <a:t>+1,4% </a:t>
            </a:r>
            <a:r>
              <a:rPr lang="en-US" sz="1800" dirty="0" err="1"/>
              <a:t>anual</a:t>
            </a:r>
            <a:r>
              <a:rPr lang="en-US" sz="1800" dirty="0"/>
              <a:t> </a:t>
            </a:r>
            <a:r>
              <a:rPr lang="en-US" sz="1800" dirty="0" err="1"/>
              <a:t>acumulativo</a:t>
            </a:r>
            <a:r>
              <a:rPr lang="en-US" sz="1800" dirty="0"/>
              <a:t> (2023-2048)</a:t>
            </a:r>
          </a:p>
        </p:txBody>
      </p:sp>
      <p:sp>
        <p:nvSpPr>
          <p:cNvPr id="5" name="Marcador de pie de página 4">
            <a:extLst>
              <a:ext uri="{FF2B5EF4-FFF2-40B4-BE49-F238E27FC236}">
                <a16:creationId xmlns:a16="http://schemas.microsoft.com/office/drawing/2014/main" id="{844EC79E-7FA2-9B49-8AC8-765246EFACE3}"/>
              </a:ext>
            </a:extLst>
          </p:cNvPr>
          <p:cNvSpPr>
            <a:spLocks noGrp="1"/>
          </p:cNvSpPr>
          <p:nvPr>
            <p:ph type="ftr" sz="quarter" idx="11"/>
          </p:nvPr>
        </p:nvSpPr>
        <p:spPr/>
        <p:txBody>
          <a:bodyPr/>
          <a:lstStyle/>
          <a:p>
            <a:r>
              <a:rPr lang="en-US" dirty="0"/>
              <a:t>MAGD doc </a:t>
            </a:r>
            <a:r>
              <a:rPr lang="en-US" dirty="0" err="1"/>
              <a:t>Fedea</a:t>
            </a:r>
            <a:endParaRPr lang="en-US" dirty="0"/>
          </a:p>
        </p:txBody>
      </p:sp>
      <p:sp>
        <p:nvSpPr>
          <p:cNvPr id="6" name="Marcador de número de diapositiva 5">
            <a:extLst>
              <a:ext uri="{FF2B5EF4-FFF2-40B4-BE49-F238E27FC236}">
                <a16:creationId xmlns:a16="http://schemas.microsoft.com/office/drawing/2014/main" id="{6D654D28-A0DE-7546-ADF4-E142FCC4AB76}"/>
              </a:ext>
            </a:extLst>
          </p:cNvPr>
          <p:cNvSpPr>
            <a:spLocks noGrp="1"/>
          </p:cNvSpPr>
          <p:nvPr>
            <p:ph type="sldNum" sz="quarter" idx="12"/>
          </p:nvPr>
        </p:nvSpPr>
        <p:spPr/>
        <p:txBody>
          <a:bodyPr/>
          <a:lstStyle/>
          <a:p>
            <a:fld id="{C45176D6-3730-C94B-9FB3-9705FB0B3334}" type="slidenum">
              <a:rPr lang="en-US" smtClean="0"/>
              <a:t>18</a:t>
            </a:fld>
            <a:endParaRPr lang="en-US"/>
          </a:p>
        </p:txBody>
      </p:sp>
      <p:graphicFrame>
        <p:nvGraphicFramePr>
          <p:cNvPr id="4" name="Chart 3"/>
          <p:cNvGraphicFramePr/>
          <p:nvPr>
            <p:extLst>
              <p:ext uri="{D42A27DB-BD31-4B8C-83A1-F6EECF244321}">
                <p14:modId xmlns:p14="http://schemas.microsoft.com/office/powerpoint/2010/main" val="1934064977"/>
              </p:ext>
            </p:extLst>
          </p:nvPr>
        </p:nvGraphicFramePr>
        <p:xfrm>
          <a:off x="4339424" y="1849127"/>
          <a:ext cx="4627677" cy="283230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1BD2760D-17C2-0846-9ACD-8DF559CF47D1}"/>
              </a:ext>
            </a:extLst>
          </p:cNvPr>
          <p:cNvSpPr>
            <a:spLocks noGrp="1"/>
          </p:cNvSpPr>
          <p:nvPr>
            <p:ph type="title"/>
          </p:nvPr>
        </p:nvSpPr>
        <p:spPr>
          <a:xfrm>
            <a:off x="685800" y="227644"/>
            <a:ext cx="7772400" cy="818445"/>
          </a:xfrm>
        </p:spPr>
        <p:txBody>
          <a:bodyPr>
            <a:normAutofit/>
          </a:bodyPr>
          <a:lstStyle/>
          <a:p>
            <a:r>
              <a:rPr lang="en-US" sz="3200" dirty="0">
                <a:solidFill>
                  <a:schemeClr val="accent3">
                    <a:lumMod val="50000"/>
                  </a:schemeClr>
                </a:solidFill>
              </a:rPr>
              <a:t>3.- </a:t>
            </a:r>
            <a:r>
              <a:rPr lang="en-US" sz="3200" dirty="0" err="1">
                <a:solidFill>
                  <a:schemeClr val="accent3">
                    <a:lumMod val="50000"/>
                  </a:schemeClr>
                </a:solidFill>
              </a:rPr>
              <a:t>Retos</a:t>
            </a:r>
            <a:r>
              <a:rPr lang="en-US" sz="3200" dirty="0">
                <a:solidFill>
                  <a:schemeClr val="accent3">
                    <a:lumMod val="50000"/>
                  </a:schemeClr>
                </a:solidFill>
              </a:rPr>
              <a:t> de </a:t>
            </a:r>
            <a:r>
              <a:rPr lang="en-US" sz="3200" dirty="0" err="1">
                <a:solidFill>
                  <a:schemeClr val="accent3">
                    <a:lumMod val="50000"/>
                  </a:schemeClr>
                </a:solidFill>
              </a:rPr>
              <a:t>futuro</a:t>
            </a:r>
            <a:endParaRPr lang="en-US" sz="3200" dirty="0"/>
          </a:p>
        </p:txBody>
      </p:sp>
      <p:sp>
        <p:nvSpPr>
          <p:cNvPr id="8" name="CuadroTexto 7">
            <a:extLst>
              <a:ext uri="{FF2B5EF4-FFF2-40B4-BE49-F238E27FC236}">
                <a16:creationId xmlns:a16="http://schemas.microsoft.com/office/drawing/2014/main" id="{CB410190-AF48-684B-88D3-FA20DF5E0597}"/>
              </a:ext>
            </a:extLst>
          </p:cNvPr>
          <p:cNvSpPr txBox="1"/>
          <p:nvPr/>
        </p:nvSpPr>
        <p:spPr>
          <a:xfrm>
            <a:off x="685800" y="954852"/>
            <a:ext cx="7307248" cy="830997"/>
          </a:xfrm>
          <a:prstGeom prst="rect">
            <a:avLst/>
          </a:prstGeom>
          <a:noFill/>
        </p:spPr>
        <p:txBody>
          <a:bodyPr wrap="square" rtlCol="0">
            <a:spAutoFit/>
          </a:bodyPr>
          <a:lstStyle/>
          <a:p>
            <a:r>
              <a:rPr lang="es-ES" sz="2400" b="1" dirty="0"/>
              <a:t>a) Certezas</a:t>
            </a:r>
            <a:r>
              <a:rPr lang="es-ES" sz="2400" dirty="0"/>
              <a:t>: Envejecimiento</a:t>
            </a:r>
          </a:p>
          <a:p>
            <a:r>
              <a:rPr lang="es-ES" sz="2400" dirty="0">
                <a:sym typeface="Wingdings" pitchFamily="2" charset="2"/>
              </a:rPr>
              <a:t> </a:t>
            </a:r>
            <a:r>
              <a:rPr lang="es-ES" sz="2400" dirty="0"/>
              <a:t>△Esperanza de vida y generación </a:t>
            </a:r>
            <a:r>
              <a:rPr lang="es-ES" sz="2400" dirty="0" err="1"/>
              <a:t>baby</a:t>
            </a:r>
            <a:r>
              <a:rPr lang="es-ES" sz="2400" dirty="0"/>
              <a:t> boom</a:t>
            </a:r>
          </a:p>
        </p:txBody>
      </p:sp>
      <p:graphicFrame>
        <p:nvGraphicFramePr>
          <p:cNvPr id="9" name="Gráfico 8">
            <a:extLst>
              <a:ext uri="{FF2B5EF4-FFF2-40B4-BE49-F238E27FC236}">
                <a16:creationId xmlns:a16="http://schemas.microsoft.com/office/drawing/2014/main" id="{FBF8C82D-7C8E-AF48-ABE3-E4A7540A3902}"/>
              </a:ext>
            </a:extLst>
          </p:cNvPr>
          <p:cNvGraphicFramePr>
            <a:graphicFrameLocks/>
          </p:cNvGraphicFramePr>
          <p:nvPr>
            <p:extLst>
              <p:ext uri="{D42A27DB-BD31-4B8C-83A1-F6EECF244321}">
                <p14:modId xmlns:p14="http://schemas.microsoft.com/office/powerpoint/2010/main" val="1846236707"/>
              </p:ext>
            </p:extLst>
          </p:nvPr>
        </p:nvGraphicFramePr>
        <p:xfrm>
          <a:off x="0" y="2051435"/>
          <a:ext cx="3978848" cy="2538805"/>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1">
            <a:extLst>
              <a:ext uri="{FF2B5EF4-FFF2-40B4-BE49-F238E27FC236}">
                <a16:creationId xmlns:a16="http://schemas.microsoft.com/office/drawing/2014/main" id="{C3437D5B-AA53-834D-B3A8-FD6E3D967965}"/>
              </a:ext>
            </a:extLst>
          </p:cNvPr>
          <p:cNvSpPr txBox="1"/>
          <p:nvPr/>
        </p:nvSpPr>
        <p:spPr>
          <a:xfrm>
            <a:off x="490212" y="4498167"/>
            <a:ext cx="3488636" cy="4827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dirty="0"/>
              <a:t>6 años más en 1975-2016 (+39,2%) </a:t>
            </a:r>
          </a:p>
          <a:p>
            <a:pPr algn="ctr"/>
            <a:r>
              <a:rPr lang="es-ES" sz="1000" dirty="0"/>
              <a:t>Con previsión +3,4 años en 2050 </a:t>
            </a:r>
          </a:p>
        </p:txBody>
      </p:sp>
    </p:spTree>
    <p:extLst>
      <p:ext uri="{BB962C8B-B14F-4D97-AF65-F5344CB8AC3E}">
        <p14:creationId xmlns:p14="http://schemas.microsoft.com/office/powerpoint/2010/main" val="299134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4" grpId="0">
        <p:bldAsOne/>
      </p:bldGraphic>
      <p:bldP spid="7" grpId="0"/>
      <p:bldGraphic spid="9" grpId="0">
        <p:bldAsOne/>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44A908-7E68-1544-9453-07E5AF68C04F}"/>
              </a:ext>
            </a:extLst>
          </p:cNvPr>
          <p:cNvSpPr>
            <a:spLocks noGrp="1"/>
          </p:cNvSpPr>
          <p:nvPr>
            <p:ph idx="1"/>
          </p:nvPr>
        </p:nvSpPr>
        <p:spPr>
          <a:xfrm>
            <a:off x="532737" y="1975503"/>
            <a:ext cx="8078526" cy="1713902"/>
          </a:xfrm>
        </p:spPr>
        <p:txBody>
          <a:bodyPr>
            <a:normAutofit fontScale="85000" lnSpcReduction="20000"/>
          </a:bodyPr>
          <a:lstStyle/>
          <a:p>
            <a:pPr>
              <a:buFont typeface="Arial" panose="020B0604020202020204" pitchFamily="34" charset="0"/>
              <a:buChar char="•"/>
            </a:pPr>
            <a:r>
              <a:rPr lang="es-ES" u="sng" dirty="0"/>
              <a:t>Cuantía media de la pensión:</a:t>
            </a:r>
            <a:r>
              <a:rPr lang="es-ES" dirty="0"/>
              <a:t> </a:t>
            </a:r>
          </a:p>
          <a:p>
            <a:pPr>
              <a:buFont typeface="Wingdings" pitchFamily="2" charset="2"/>
              <a:buChar char="q"/>
            </a:pPr>
            <a:r>
              <a:rPr lang="es-ES" dirty="0"/>
              <a:t>mercado laboral (estabilidad empleo y salarios)</a:t>
            </a:r>
          </a:p>
          <a:p>
            <a:pPr>
              <a:buFont typeface="Wingdings" pitchFamily="2" charset="2"/>
              <a:buChar char="q"/>
            </a:pPr>
            <a:r>
              <a:rPr lang="es-ES" dirty="0"/>
              <a:t>Parámetros de acceso y cálculo de la prestación: edad de jubilación, años utilizados para base reguladora y valor años cotizados. </a:t>
            </a:r>
          </a:p>
        </p:txBody>
      </p:sp>
      <p:sp>
        <p:nvSpPr>
          <p:cNvPr id="4" name="Marcador de pie de página 3">
            <a:extLst>
              <a:ext uri="{FF2B5EF4-FFF2-40B4-BE49-F238E27FC236}">
                <a16:creationId xmlns:a16="http://schemas.microsoft.com/office/drawing/2014/main" id="{A47923CD-5286-FC45-9965-5FBA83D28C8A}"/>
              </a:ext>
            </a:extLst>
          </p:cNvPr>
          <p:cNvSpPr>
            <a:spLocks noGrp="1"/>
          </p:cNvSpPr>
          <p:nvPr>
            <p:ph type="ftr" sz="quarter" idx="11"/>
          </p:nvPr>
        </p:nvSpPr>
        <p:spPr/>
        <p:txBody>
          <a:bodyPr/>
          <a:lstStyle/>
          <a:p>
            <a:r>
              <a:rPr lang="en-US"/>
              <a:t>MAGD</a:t>
            </a:r>
          </a:p>
        </p:txBody>
      </p:sp>
      <p:sp>
        <p:nvSpPr>
          <p:cNvPr id="5" name="Marcador de número de diapositiva 4">
            <a:extLst>
              <a:ext uri="{FF2B5EF4-FFF2-40B4-BE49-F238E27FC236}">
                <a16:creationId xmlns:a16="http://schemas.microsoft.com/office/drawing/2014/main" id="{096D5285-DB6B-3D44-9387-7C64147C441B}"/>
              </a:ext>
            </a:extLst>
          </p:cNvPr>
          <p:cNvSpPr>
            <a:spLocks noGrp="1"/>
          </p:cNvSpPr>
          <p:nvPr>
            <p:ph type="sldNum" sz="quarter" idx="12"/>
          </p:nvPr>
        </p:nvSpPr>
        <p:spPr/>
        <p:txBody>
          <a:bodyPr/>
          <a:lstStyle/>
          <a:p>
            <a:fld id="{C45176D6-3730-C94B-9FB3-9705FB0B3334}" type="slidenum">
              <a:rPr lang="en-US" smtClean="0"/>
              <a:t>19</a:t>
            </a:fld>
            <a:endParaRPr lang="en-US"/>
          </a:p>
        </p:txBody>
      </p:sp>
      <p:sp>
        <p:nvSpPr>
          <p:cNvPr id="6" name="Title 1">
            <a:extLst>
              <a:ext uri="{FF2B5EF4-FFF2-40B4-BE49-F238E27FC236}">
                <a16:creationId xmlns:a16="http://schemas.microsoft.com/office/drawing/2014/main" id="{FCA16975-9F68-DC48-AC06-8D3F161BCF0E}"/>
              </a:ext>
            </a:extLst>
          </p:cNvPr>
          <p:cNvSpPr>
            <a:spLocks noGrp="1"/>
          </p:cNvSpPr>
          <p:nvPr>
            <p:ph type="title"/>
          </p:nvPr>
        </p:nvSpPr>
        <p:spPr>
          <a:xfrm>
            <a:off x="612250" y="293208"/>
            <a:ext cx="7772400" cy="541086"/>
          </a:xfrm>
        </p:spPr>
        <p:txBody>
          <a:bodyPr>
            <a:normAutofit/>
          </a:bodyPr>
          <a:lstStyle/>
          <a:p>
            <a:r>
              <a:rPr lang="en-US" sz="3200" dirty="0">
                <a:solidFill>
                  <a:schemeClr val="accent3">
                    <a:lumMod val="50000"/>
                  </a:schemeClr>
                </a:solidFill>
              </a:rPr>
              <a:t>3.- </a:t>
            </a:r>
            <a:r>
              <a:rPr lang="en-US" sz="3200" dirty="0" err="1">
                <a:solidFill>
                  <a:schemeClr val="accent3">
                    <a:lumMod val="50000"/>
                  </a:schemeClr>
                </a:solidFill>
              </a:rPr>
              <a:t>Retos</a:t>
            </a:r>
            <a:r>
              <a:rPr lang="en-US" sz="3200" dirty="0">
                <a:solidFill>
                  <a:schemeClr val="accent3">
                    <a:lumMod val="50000"/>
                  </a:schemeClr>
                </a:solidFill>
              </a:rPr>
              <a:t> de </a:t>
            </a:r>
            <a:r>
              <a:rPr lang="en-US" sz="3200" dirty="0" err="1">
                <a:solidFill>
                  <a:schemeClr val="accent3">
                    <a:lumMod val="50000"/>
                  </a:schemeClr>
                </a:solidFill>
              </a:rPr>
              <a:t>futuro</a:t>
            </a:r>
            <a:endParaRPr lang="en-US" sz="3200" dirty="0"/>
          </a:p>
        </p:txBody>
      </p:sp>
      <p:sp>
        <p:nvSpPr>
          <p:cNvPr id="7" name="Content Placeholder 2">
            <a:extLst>
              <a:ext uri="{FF2B5EF4-FFF2-40B4-BE49-F238E27FC236}">
                <a16:creationId xmlns:a16="http://schemas.microsoft.com/office/drawing/2014/main" id="{CF6A53C6-EE69-9245-8D39-D2F00EFB6CEE}"/>
              </a:ext>
            </a:extLst>
          </p:cNvPr>
          <p:cNvSpPr txBox="1">
            <a:spLocks/>
          </p:cNvSpPr>
          <p:nvPr/>
        </p:nvSpPr>
        <p:spPr>
          <a:xfrm>
            <a:off x="532737" y="1086015"/>
            <a:ext cx="8281284" cy="77459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400" b="1" dirty="0"/>
              <a:t>b) </a:t>
            </a:r>
            <a:r>
              <a:rPr lang="en-US" sz="2400" b="1" dirty="0" err="1"/>
              <a:t>Incertidumbre</a:t>
            </a:r>
            <a:r>
              <a:rPr lang="en-US" sz="2400" dirty="0"/>
              <a:t>: </a:t>
            </a:r>
            <a:r>
              <a:rPr lang="en-US" sz="2400" dirty="0" err="1"/>
              <a:t>cuantía</a:t>
            </a:r>
            <a:r>
              <a:rPr lang="en-US" sz="2400" dirty="0"/>
              <a:t> media pension y PIB (</a:t>
            </a:r>
            <a:r>
              <a:rPr lang="en-US" sz="2400" dirty="0" err="1"/>
              <a:t>denominador</a:t>
            </a:r>
            <a:r>
              <a:rPr lang="en-US" sz="2400" dirty="0"/>
              <a:t> ratio </a:t>
            </a:r>
            <a:r>
              <a:rPr lang="en-US" sz="2400" dirty="0" err="1"/>
              <a:t>esfuerzo</a:t>
            </a:r>
            <a:r>
              <a:rPr lang="en-US" sz="2400" dirty="0"/>
              <a:t>)</a:t>
            </a:r>
          </a:p>
        </p:txBody>
      </p:sp>
      <p:sp>
        <p:nvSpPr>
          <p:cNvPr id="8" name="CuadroTexto 7">
            <a:extLst>
              <a:ext uri="{FF2B5EF4-FFF2-40B4-BE49-F238E27FC236}">
                <a16:creationId xmlns:a16="http://schemas.microsoft.com/office/drawing/2014/main" id="{0187E97F-E5F9-004C-8113-86F045FE9A67}"/>
              </a:ext>
            </a:extLst>
          </p:cNvPr>
          <p:cNvSpPr txBox="1"/>
          <p:nvPr/>
        </p:nvSpPr>
        <p:spPr>
          <a:xfrm>
            <a:off x="612250" y="3899553"/>
            <a:ext cx="4731823" cy="2031325"/>
          </a:xfrm>
          <a:prstGeom prst="rect">
            <a:avLst/>
          </a:prstGeom>
          <a:noFill/>
        </p:spPr>
        <p:txBody>
          <a:bodyPr wrap="square" rtlCol="0">
            <a:spAutoFit/>
          </a:bodyPr>
          <a:lstStyle/>
          <a:p>
            <a:pPr marL="285750" indent="-285750">
              <a:buFont typeface="Arial" panose="020B0604020202020204" pitchFamily="34" charset="0"/>
              <a:buChar char="•"/>
            </a:pPr>
            <a:r>
              <a:rPr lang="es-ES" u="sng" dirty="0"/>
              <a:t>Tasa de crecimiento de la economía</a:t>
            </a:r>
          </a:p>
          <a:p>
            <a:r>
              <a:rPr lang="es-ES" dirty="0"/>
              <a:t>f(L, K) y T</a:t>
            </a:r>
          </a:p>
          <a:p>
            <a:endParaRPr lang="es-ES" dirty="0"/>
          </a:p>
          <a:p>
            <a:pPr marL="285750" indent="-285750">
              <a:buFont typeface="Wingdings" pitchFamily="2" charset="2"/>
              <a:buChar char="q"/>
            </a:pPr>
            <a:r>
              <a:rPr lang="es-ES" dirty="0"/>
              <a:t>Población en edad de trabajar: natalidad e inmigración</a:t>
            </a:r>
          </a:p>
          <a:p>
            <a:pPr marL="285750" indent="-285750">
              <a:buFont typeface="Wingdings" pitchFamily="2" charset="2"/>
              <a:buChar char="q"/>
            </a:pPr>
            <a:r>
              <a:rPr lang="es-ES" dirty="0"/>
              <a:t>Capital humano y máquinas</a:t>
            </a:r>
          </a:p>
          <a:p>
            <a:pPr marL="285750" indent="-285750">
              <a:buFont typeface="Wingdings" pitchFamily="2" charset="2"/>
              <a:buChar char="q"/>
            </a:pPr>
            <a:r>
              <a:rPr lang="es-ES" dirty="0"/>
              <a:t>Mejora de la tecnología</a:t>
            </a:r>
          </a:p>
        </p:txBody>
      </p:sp>
      <p:sp>
        <p:nvSpPr>
          <p:cNvPr id="9" name="Elipse 8">
            <a:extLst>
              <a:ext uri="{FF2B5EF4-FFF2-40B4-BE49-F238E27FC236}">
                <a16:creationId xmlns:a16="http://schemas.microsoft.com/office/drawing/2014/main" id="{ECFC54A3-1F4D-F442-AAE1-26ACB6A7AFCB}"/>
              </a:ext>
            </a:extLst>
          </p:cNvPr>
          <p:cNvSpPr/>
          <p:nvPr/>
        </p:nvSpPr>
        <p:spPr>
          <a:xfrm>
            <a:off x="5344073" y="4443985"/>
            <a:ext cx="3371353" cy="121946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sp>
        <p:nvSpPr>
          <p:cNvPr id="10" name="CuadroTexto 9">
            <a:extLst>
              <a:ext uri="{FF2B5EF4-FFF2-40B4-BE49-F238E27FC236}">
                <a16:creationId xmlns:a16="http://schemas.microsoft.com/office/drawing/2014/main" id="{6E47D8C3-52B3-C64A-A5B3-DB96BC1ADF05}"/>
              </a:ext>
            </a:extLst>
          </p:cNvPr>
          <p:cNvSpPr txBox="1"/>
          <p:nvPr/>
        </p:nvSpPr>
        <p:spPr>
          <a:xfrm>
            <a:off x="5698301" y="4747750"/>
            <a:ext cx="2686349" cy="461665"/>
          </a:xfrm>
          <a:prstGeom prst="rect">
            <a:avLst/>
          </a:prstGeom>
          <a:noFill/>
        </p:spPr>
        <p:txBody>
          <a:bodyPr wrap="square" rtlCol="0">
            <a:spAutoFit/>
          </a:bodyPr>
          <a:lstStyle/>
          <a:p>
            <a:r>
              <a:rPr lang="es-ES" sz="2400" dirty="0">
                <a:solidFill>
                  <a:schemeClr val="bg1"/>
                </a:solidFill>
              </a:rPr>
              <a:t>productividad</a:t>
            </a:r>
          </a:p>
        </p:txBody>
      </p:sp>
    </p:spTree>
    <p:extLst>
      <p:ext uri="{BB962C8B-B14F-4D97-AF65-F5344CB8AC3E}">
        <p14:creationId xmlns:p14="http://schemas.microsoft.com/office/powerpoint/2010/main" val="36263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79099-A04A-7A46-A487-6838F5973D62}"/>
              </a:ext>
            </a:extLst>
          </p:cNvPr>
          <p:cNvSpPr>
            <a:spLocks noGrp="1"/>
          </p:cNvSpPr>
          <p:nvPr>
            <p:ph type="title"/>
          </p:nvPr>
        </p:nvSpPr>
        <p:spPr>
          <a:xfrm>
            <a:off x="628650" y="270345"/>
            <a:ext cx="7942360" cy="922351"/>
          </a:xfrm>
        </p:spPr>
        <p:txBody>
          <a:bodyPr>
            <a:normAutofit/>
          </a:bodyPr>
          <a:lstStyle/>
          <a:p>
            <a:r>
              <a:rPr lang="es-ES" dirty="0"/>
              <a:t>1.- Algunos mitos extendidos en la sociedad </a:t>
            </a:r>
          </a:p>
        </p:txBody>
      </p:sp>
      <p:sp>
        <p:nvSpPr>
          <p:cNvPr id="3" name="Marcador de contenido 2">
            <a:extLst>
              <a:ext uri="{FF2B5EF4-FFF2-40B4-BE49-F238E27FC236}">
                <a16:creationId xmlns:a16="http://schemas.microsoft.com/office/drawing/2014/main" id="{EFB4E5E9-4C24-8447-8FCA-CDD9A50A4E3C}"/>
              </a:ext>
            </a:extLst>
          </p:cNvPr>
          <p:cNvSpPr>
            <a:spLocks noGrp="1"/>
          </p:cNvSpPr>
          <p:nvPr>
            <p:ph idx="1"/>
          </p:nvPr>
        </p:nvSpPr>
        <p:spPr>
          <a:xfrm>
            <a:off x="572990" y="1383528"/>
            <a:ext cx="7942360" cy="4611756"/>
          </a:xfrm>
        </p:spPr>
        <p:txBody>
          <a:bodyPr>
            <a:normAutofit fontScale="92500" lnSpcReduction="20000"/>
          </a:bodyPr>
          <a:lstStyle/>
          <a:p>
            <a:r>
              <a:rPr lang="es-ES" b="1" dirty="0"/>
              <a:t>Contexto</a:t>
            </a:r>
            <a:r>
              <a:rPr lang="es-ES" dirty="0"/>
              <a:t>: interés e inquietud de las personas por el futuro de las pensiones en un escenario de progresivo envejecimiento</a:t>
            </a:r>
          </a:p>
          <a:p>
            <a:endParaRPr lang="es-ES" dirty="0"/>
          </a:p>
          <a:p>
            <a:r>
              <a:rPr lang="es-ES" b="1" dirty="0"/>
              <a:t>Algunas afirmaciones contundentes y simplistas</a:t>
            </a:r>
            <a:r>
              <a:rPr lang="es-ES" dirty="0"/>
              <a:t>:</a:t>
            </a:r>
          </a:p>
          <a:p>
            <a:endParaRPr lang="es-ES" dirty="0"/>
          </a:p>
          <a:p>
            <a:pPr marL="457200" indent="-457200">
              <a:buFont typeface="Arial" panose="020B0604020202020204" pitchFamily="34" charset="0"/>
              <a:buChar char="•"/>
            </a:pPr>
            <a:r>
              <a:rPr lang="es-ES" dirty="0"/>
              <a:t>“Las pensiones españolas son una miseria para lo que he pagado” “Me tengo que gastar mis ahorros”</a:t>
            </a:r>
          </a:p>
          <a:p>
            <a:pPr marL="457200" indent="-457200">
              <a:buFont typeface="Arial" panose="020B0604020202020204" pitchFamily="34" charset="0"/>
              <a:buChar char="•"/>
            </a:pPr>
            <a:r>
              <a:rPr lang="es-ES" dirty="0"/>
              <a:t>“Todo el mundo tiene derecho a una pensión que le permita vivir dignamente”</a:t>
            </a:r>
          </a:p>
          <a:p>
            <a:pPr marL="457200" indent="-457200">
              <a:buFont typeface="Arial" panose="020B0604020202020204" pitchFamily="34" charset="0"/>
              <a:buChar char="•"/>
            </a:pPr>
            <a:r>
              <a:rPr lang="es-ES" dirty="0"/>
              <a:t>“No habría problemas si los ricos pagaran lo que deben y los políticos no robaran”</a:t>
            </a:r>
          </a:p>
          <a:p>
            <a:endParaRPr lang="es-ES" dirty="0"/>
          </a:p>
        </p:txBody>
      </p:sp>
      <p:sp>
        <p:nvSpPr>
          <p:cNvPr id="4" name="Marcador de pie de página 3">
            <a:extLst>
              <a:ext uri="{FF2B5EF4-FFF2-40B4-BE49-F238E27FC236}">
                <a16:creationId xmlns:a16="http://schemas.microsoft.com/office/drawing/2014/main" id="{634D1762-564D-FC4E-B4EE-123DBF95936B}"/>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59E93695-E31C-5D46-96F7-A1D4C3CACCC1}"/>
              </a:ext>
            </a:extLst>
          </p:cNvPr>
          <p:cNvSpPr>
            <a:spLocks noGrp="1"/>
          </p:cNvSpPr>
          <p:nvPr>
            <p:ph type="sldNum" sz="quarter" idx="12"/>
          </p:nvPr>
        </p:nvSpPr>
        <p:spPr/>
        <p:txBody>
          <a:bodyPr/>
          <a:lstStyle/>
          <a:p>
            <a:fld id="{C46B726D-BCFF-1040-96D0-A598ED6A4BBC}" type="slidenum">
              <a:rPr lang="es-ES" smtClean="0"/>
              <a:t>2</a:t>
            </a:fld>
            <a:endParaRPr lang="es-ES"/>
          </a:p>
        </p:txBody>
      </p:sp>
    </p:spTree>
    <p:extLst>
      <p:ext uri="{BB962C8B-B14F-4D97-AF65-F5344CB8AC3E}">
        <p14:creationId xmlns:p14="http://schemas.microsoft.com/office/powerpoint/2010/main" val="64511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C7F201-6AFF-464A-A8B4-0DB4B14A550E}"/>
              </a:ext>
            </a:extLst>
          </p:cNvPr>
          <p:cNvSpPr>
            <a:spLocks noGrp="1"/>
          </p:cNvSpPr>
          <p:nvPr>
            <p:ph idx="1"/>
          </p:nvPr>
        </p:nvSpPr>
        <p:spPr>
          <a:xfrm>
            <a:off x="612250" y="1525259"/>
            <a:ext cx="7845950" cy="2482198"/>
          </a:xfrm>
        </p:spPr>
        <p:txBody>
          <a:bodyPr>
            <a:normAutofit/>
          </a:bodyPr>
          <a:lstStyle/>
          <a:p>
            <a:r>
              <a:rPr lang="es-ES" sz="2400" dirty="0"/>
              <a:t>Muy complicado hacer previsiones por la multitud de variables relacionadas entre sí</a:t>
            </a:r>
          </a:p>
          <a:p>
            <a:endParaRPr lang="es-ES" sz="2400" dirty="0"/>
          </a:p>
          <a:p>
            <a:pPr marL="0" indent="0">
              <a:buNone/>
            </a:pPr>
            <a:r>
              <a:rPr lang="es-ES" sz="2400" dirty="0"/>
              <a:t>PERO es necesario hacer cálculos (a pesar de la incertidumbre) para hacer frente al reto y anticipar problemas futuros</a:t>
            </a:r>
          </a:p>
          <a:p>
            <a:endParaRPr lang="es-ES" sz="2400" dirty="0"/>
          </a:p>
        </p:txBody>
      </p:sp>
      <p:sp>
        <p:nvSpPr>
          <p:cNvPr id="4" name="Marcador de pie de página 3">
            <a:extLst>
              <a:ext uri="{FF2B5EF4-FFF2-40B4-BE49-F238E27FC236}">
                <a16:creationId xmlns:a16="http://schemas.microsoft.com/office/drawing/2014/main" id="{96CC25DC-CBD3-E247-B799-4C6E99B992D4}"/>
              </a:ext>
            </a:extLst>
          </p:cNvPr>
          <p:cNvSpPr>
            <a:spLocks noGrp="1"/>
          </p:cNvSpPr>
          <p:nvPr>
            <p:ph type="ftr" sz="quarter" idx="11"/>
          </p:nvPr>
        </p:nvSpPr>
        <p:spPr/>
        <p:txBody>
          <a:bodyPr/>
          <a:lstStyle/>
          <a:p>
            <a:r>
              <a:rPr lang="en-US"/>
              <a:t>MAGD</a:t>
            </a:r>
          </a:p>
        </p:txBody>
      </p:sp>
      <p:sp>
        <p:nvSpPr>
          <p:cNvPr id="5" name="Marcador de número de diapositiva 4">
            <a:extLst>
              <a:ext uri="{FF2B5EF4-FFF2-40B4-BE49-F238E27FC236}">
                <a16:creationId xmlns:a16="http://schemas.microsoft.com/office/drawing/2014/main" id="{352914E4-DADE-A242-880A-8EDC55ECB0E9}"/>
              </a:ext>
            </a:extLst>
          </p:cNvPr>
          <p:cNvSpPr>
            <a:spLocks noGrp="1"/>
          </p:cNvSpPr>
          <p:nvPr>
            <p:ph type="sldNum" sz="quarter" idx="12"/>
          </p:nvPr>
        </p:nvSpPr>
        <p:spPr/>
        <p:txBody>
          <a:bodyPr/>
          <a:lstStyle/>
          <a:p>
            <a:fld id="{C45176D6-3730-C94B-9FB3-9705FB0B3334}" type="slidenum">
              <a:rPr lang="en-US" smtClean="0"/>
              <a:t>20</a:t>
            </a:fld>
            <a:endParaRPr lang="en-US"/>
          </a:p>
        </p:txBody>
      </p:sp>
      <p:sp>
        <p:nvSpPr>
          <p:cNvPr id="6" name="Title 1">
            <a:extLst>
              <a:ext uri="{FF2B5EF4-FFF2-40B4-BE49-F238E27FC236}">
                <a16:creationId xmlns:a16="http://schemas.microsoft.com/office/drawing/2014/main" id="{CFBD936A-6953-5C46-9854-0D48E652FA90}"/>
              </a:ext>
            </a:extLst>
          </p:cNvPr>
          <p:cNvSpPr>
            <a:spLocks noGrp="1"/>
          </p:cNvSpPr>
          <p:nvPr>
            <p:ph type="title"/>
          </p:nvPr>
        </p:nvSpPr>
        <p:spPr>
          <a:xfrm>
            <a:off x="685800" y="242888"/>
            <a:ext cx="7772400" cy="703317"/>
          </a:xfrm>
        </p:spPr>
        <p:txBody>
          <a:bodyPr>
            <a:normAutofit/>
          </a:bodyPr>
          <a:lstStyle/>
          <a:p>
            <a:r>
              <a:rPr lang="en-US" sz="3200" dirty="0">
                <a:solidFill>
                  <a:schemeClr val="accent3">
                    <a:lumMod val="50000"/>
                  </a:schemeClr>
                </a:solidFill>
              </a:rPr>
              <a:t>3.- </a:t>
            </a:r>
            <a:r>
              <a:rPr lang="en-US" sz="3200" dirty="0" err="1">
                <a:solidFill>
                  <a:schemeClr val="accent3">
                    <a:lumMod val="50000"/>
                  </a:schemeClr>
                </a:solidFill>
              </a:rPr>
              <a:t>Retos</a:t>
            </a:r>
            <a:r>
              <a:rPr lang="en-US" sz="3200" dirty="0">
                <a:solidFill>
                  <a:schemeClr val="accent3">
                    <a:lumMod val="50000"/>
                  </a:schemeClr>
                </a:solidFill>
              </a:rPr>
              <a:t> de </a:t>
            </a:r>
            <a:r>
              <a:rPr lang="en-US" sz="3200" dirty="0" err="1">
                <a:solidFill>
                  <a:schemeClr val="accent3">
                    <a:lumMod val="50000"/>
                  </a:schemeClr>
                </a:solidFill>
              </a:rPr>
              <a:t>futuro</a:t>
            </a:r>
            <a:endParaRPr lang="en-US" sz="3200" dirty="0"/>
          </a:p>
        </p:txBody>
      </p:sp>
      <p:sp>
        <p:nvSpPr>
          <p:cNvPr id="2" name="CuadroTexto 1">
            <a:extLst>
              <a:ext uri="{FF2B5EF4-FFF2-40B4-BE49-F238E27FC236}">
                <a16:creationId xmlns:a16="http://schemas.microsoft.com/office/drawing/2014/main" id="{47ADD83E-F2C5-A643-9B85-DAC6046AAAE7}"/>
              </a:ext>
            </a:extLst>
          </p:cNvPr>
          <p:cNvSpPr txBox="1"/>
          <p:nvPr/>
        </p:nvSpPr>
        <p:spPr>
          <a:xfrm>
            <a:off x="612250" y="4409411"/>
            <a:ext cx="7797546" cy="1200329"/>
          </a:xfrm>
          <a:prstGeom prst="rect">
            <a:avLst/>
          </a:prstGeom>
          <a:solidFill>
            <a:schemeClr val="accent3">
              <a:lumMod val="60000"/>
              <a:lumOff val="40000"/>
            </a:schemeClr>
          </a:solidFill>
        </p:spPr>
        <p:txBody>
          <a:bodyPr wrap="square" rtlCol="0">
            <a:spAutoFit/>
          </a:bodyPr>
          <a:lstStyle/>
          <a:p>
            <a:r>
              <a:rPr lang="es-ES" sz="2400" dirty="0"/>
              <a:t>Hay diferentes métodos. Desde simulaciones sencillas a complejos procesos matemáticos (modelos de equilibrio parcial y general)</a:t>
            </a:r>
          </a:p>
        </p:txBody>
      </p:sp>
    </p:spTree>
    <p:extLst>
      <p:ext uri="{BB962C8B-B14F-4D97-AF65-F5344CB8AC3E}">
        <p14:creationId xmlns:p14="http://schemas.microsoft.com/office/powerpoint/2010/main" val="24405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3267F798-01C1-3047-8FEC-03E5AEE25487}"/>
              </a:ext>
            </a:extLst>
          </p:cNvPr>
          <p:cNvSpPr>
            <a:spLocks noGrp="1"/>
          </p:cNvSpPr>
          <p:nvPr>
            <p:ph type="ftr" sz="quarter" idx="11"/>
          </p:nvPr>
        </p:nvSpPr>
        <p:spPr/>
        <p:txBody>
          <a:bodyPr/>
          <a:lstStyle/>
          <a:p>
            <a:r>
              <a:rPr lang="en-US"/>
              <a:t>MAGD</a:t>
            </a:r>
          </a:p>
        </p:txBody>
      </p:sp>
      <p:sp>
        <p:nvSpPr>
          <p:cNvPr id="5" name="Marcador de número de diapositiva 4">
            <a:extLst>
              <a:ext uri="{FF2B5EF4-FFF2-40B4-BE49-F238E27FC236}">
                <a16:creationId xmlns:a16="http://schemas.microsoft.com/office/drawing/2014/main" id="{67F695D6-118D-4746-AC30-3744DEA2DA82}"/>
              </a:ext>
            </a:extLst>
          </p:cNvPr>
          <p:cNvSpPr>
            <a:spLocks noGrp="1"/>
          </p:cNvSpPr>
          <p:nvPr>
            <p:ph type="sldNum" sz="quarter" idx="12"/>
          </p:nvPr>
        </p:nvSpPr>
        <p:spPr/>
        <p:txBody>
          <a:bodyPr/>
          <a:lstStyle/>
          <a:p>
            <a:fld id="{C45176D6-3730-C94B-9FB3-9705FB0B3334}" type="slidenum">
              <a:rPr lang="en-US" smtClean="0"/>
              <a:t>21</a:t>
            </a:fld>
            <a:endParaRPr lang="en-US"/>
          </a:p>
        </p:txBody>
      </p:sp>
      <p:graphicFrame>
        <p:nvGraphicFramePr>
          <p:cNvPr id="7" name="Object 10">
            <a:extLst>
              <a:ext uri="{FF2B5EF4-FFF2-40B4-BE49-F238E27FC236}">
                <a16:creationId xmlns:a16="http://schemas.microsoft.com/office/drawing/2014/main" id="{86FD905E-E09A-3443-808C-FEA62652788C}"/>
              </a:ext>
            </a:extLst>
          </p:cNvPr>
          <p:cNvGraphicFramePr>
            <a:graphicFrameLocks noChangeAspect="1"/>
          </p:cNvGraphicFramePr>
          <p:nvPr>
            <p:extLst/>
          </p:nvPr>
        </p:nvGraphicFramePr>
        <p:xfrm>
          <a:off x="1451151" y="1566887"/>
          <a:ext cx="5397500" cy="520700"/>
        </p:xfrm>
        <a:graphic>
          <a:graphicData uri="http://schemas.openxmlformats.org/presentationml/2006/ole">
            <mc:AlternateContent xmlns:mc="http://schemas.openxmlformats.org/markup-compatibility/2006">
              <mc:Choice xmlns:v="urn:schemas-microsoft-com:vml" Requires="v">
                <p:oleObj spid="_x0000_s5165" name="Documento" r:id="rId3" imgW="5397500" imgH="520700" progId="Word.Document.12">
                  <p:embed/>
                </p:oleObj>
              </mc:Choice>
              <mc:Fallback>
                <p:oleObj name="Documento" r:id="rId3" imgW="5397500" imgH="520700" progId="Word.Document.12">
                  <p:embed/>
                  <p:pic>
                    <p:nvPicPr>
                      <p:cNvPr id="7" name="Object 10">
                        <a:extLst>
                          <a:ext uri="{FF2B5EF4-FFF2-40B4-BE49-F238E27FC236}">
                            <a16:creationId xmlns:a16="http://schemas.microsoft.com/office/drawing/2014/main" id="{86FD905E-E09A-3443-808C-FEA62652788C}"/>
                          </a:ext>
                        </a:extLst>
                      </p:cNvPr>
                      <p:cNvPicPr/>
                      <p:nvPr/>
                    </p:nvPicPr>
                    <p:blipFill>
                      <a:blip r:embed="rId4"/>
                      <a:stretch>
                        <a:fillRect/>
                      </a:stretch>
                    </p:blipFill>
                    <p:spPr>
                      <a:xfrm>
                        <a:off x="1451151" y="1566887"/>
                        <a:ext cx="5397500" cy="520700"/>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1125AAC8-49F0-B04D-9CE9-122EBF3E77E4}"/>
              </a:ext>
            </a:extLst>
          </p:cNvPr>
          <p:cNvSpPr>
            <a:spLocks noGrp="1"/>
          </p:cNvSpPr>
          <p:nvPr>
            <p:ph type="title"/>
          </p:nvPr>
        </p:nvSpPr>
        <p:spPr>
          <a:xfrm>
            <a:off x="632995" y="101515"/>
            <a:ext cx="7797800" cy="917575"/>
          </a:xfrm>
        </p:spPr>
        <p:txBody>
          <a:bodyPr>
            <a:normAutofit/>
          </a:bodyPr>
          <a:lstStyle/>
          <a:p>
            <a:r>
              <a:rPr lang="en-US" sz="3200" dirty="0">
                <a:solidFill>
                  <a:schemeClr val="accent3">
                    <a:lumMod val="50000"/>
                  </a:schemeClr>
                </a:solidFill>
              </a:rPr>
              <a:t>4.- </a:t>
            </a:r>
            <a:r>
              <a:rPr lang="en-US" sz="3200" dirty="0" err="1">
                <a:solidFill>
                  <a:schemeClr val="accent3">
                    <a:lumMod val="50000"/>
                  </a:schemeClr>
                </a:solidFill>
              </a:rPr>
              <a:t>Retos</a:t>
            </a:r>
            <a:r>
              <a:rPr lang="en-US" sz="3200" dirty="0">
                <a:solidFill>
                  <a:schemeClr val="accent3">
                    <a:lumMod val="50000"/>
                  </a:schemeClr>
                </a:solidFill>
              </a:rPr>
              <a:t> de </a:t>
            </a:r>
            <a:r>
              <a:rPr lang="en-US" sz="3200" dirty="0" err="1">
                <a:solidFill>
                  <a:schemeClr val="accent3">
                    <a:lumMod val="50000"/>
                  </a:schemeClr>
                </a:solidFill>
              </a:rPr>
              <a:t>futuro</a:t>
            </a:r>
            <a:endParaRPr lang="en-US" sz="3200" dirty="0"/>
          </a:p>
        </p:txBody>
      </p:sp>
      <p:graphicFrame>
        <p:nvGraphicFramePr>
          <p:cNvPr id="13" name="Marcador de contenido 12">
            <a:extLst>
              <a:ext uri="{FF2B5EF4-FFF2-40B4-BE49-F238E27FC236}">
                <a16:creationId xmlns:a16="http://schemas.microsoft.com/office/drawing/2014/main" id="{53C5B842-F05E-7E46-823E-B5753B4ABFB1}"/>
              </a:ext>
            </a:extLst>
          </p:cNvPr>
          <p:cNvGraphicFramePr>
            <a:graphicFrameLocks noGrp="1"/>
          </p:cNvGraphicFramePr>
          <p:nvPr>
            <p:ph idx="1"/>
            <p:extLst/>
          </p:nvPr>
        </p:nvGraphicFramePr>
        <p:xfrm>
          <a:off x="946206" y="2160251"/>
          <a:ext cx="7116417" cy="2468880"/>
        </p:xfrm>
        <a:graphic>
          <a:graphicData uri="http://schemas.openxmlformats.org/drawingml/2006/table">
            <a:tbl>
              <a:tblPr firstRow="1" bandRow="1">
                <a:tableStyleId>{5C22544A-7EE6-4342-B048-85BDC9FD1C3A}</a:tableStyleId>
              </a:tblPr>
              <a:tblGrid>
                <a:gridCol w="2372139">
                  <a:extLst>
                    <a:ext uri="{9D8B030D-6E8A-4147-A177-3AD203B41FA5}">
                      <a16:colId xmlns:a16="http://schemas.microsoft.com/office/drawing/2014/main" val="3616712335"/>
                    </a:ext>
                  </a:extLst>
                </a:gridCol>
                <a:gridCol w="2372139">
                  <a:extLst>
                    <a:ext uri="{9D8B030D-6E8A-4147-A177-3AD203B41FA5}">
                      <a16:colId xmlns:a16="http://schemas.microsoft.com/office/drawing/2014/main" val="4090745680"/>
                    </a:ext>
                  </a:extLst>
                </a:gridCol>
                <a:gridCol w="2372139">
                  <a:extLst>
                    <a:ext uri="{9D8B030D-6E8A-4147-A177-3AD203B41FA5}">
                      <a16:colId xmlns:a16="http://schemas.microsoft.com/office/drawing/2014/main" val="1810500619"/>
                    </a:ext>
                  </a:extLst>
                </a:gridCol>
              </a:tblGrid>
              <a:tr h="683965">
                <a:tc gridSpan="3">
                  <a:txBody>
                    <a:bodyPr/>
                    <a:lstStyle/>
                    <a:p>
                      <a:pPr algn="ctr"/>
                      <a:r>
                        <a:rPr lang="es-ES" sz="1400" dirty="0"/>
                        <a:t>PIB real necesario para absorber pensiones previstas con diferentes opciones de Efecto sustitución (2020-2040)</a:t>
                      </a:r>
                    </a:p>
                    <a:p>
                      <a:pPr algn="ctr"/>
                      <a:r>
                        <a:rPr lang="es-ES" sz="1400" dirty="0"/>
                        <a:t>Se mantiene estable GP/PIB</a:t>
                      </a:r>
                    </a:p>
                  </a:txBody>
                  <a:tcPr>
                    <a:solidFill>
                      <a:schemeClr val="accent3">
                        <a:lumMod val="7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717714677"/>
                  </a:ext>
                </a:extLst>
              </a:tr>
              <a:tr h="484475">
                <a:tc>
                  <a:txBody>
                    <a:bodyPr/>
                    <a:lstStyle/>
                    <a:p>
                      <a:pPr algn="ctr"/>
                      <a:r>
                        <a:rPr lang="es-ES" sz="1400" dirty="0"/>
                        <a:t>△ gasto anual por número pensiones</a:t>
                      </a:r>
                    </a:p>
                  </a:txBody>
                  <a:tcPr/>
                </a:tc>
                <a:tc>
                  <a:txBody>
                    <a:bodyPr/>
                    <a:lstStyle/>
                    <a:p>
                      <a:r>
                        <a:rPr lang="es-ES" sz="1400" dirty="0"/>
                        <a:t>△ gasto anual por efecto sustitución</a:t>
                      </a:r>
                    </a:p>
                  </a:txBody>
                  <a:tcPr/>
                </a:tc>
                <a:tc>
                  <a:txBody>
                    <a:bodyPr/>
                    <a:lstStyle/>
                    <a:p>
                      <a:r>
                        <a:rPr lang="es-ES" sz="1400" dirty="0"/>
                        <a:t>△ PIB real = △ Gasto pensiones</a:t>
                      </a:r>
                    </a:p>
                  </a:txBody>
                  <a:tcPr/>
                </a:tc>
                <a:extLst>
                  <a:ext uri="{0D108BD9-81ED-4DB2-BD59-A6C34878D82A}">
                    <a16:rowId xmlns:a16="http://schemas.microsoft.com/office/drawing/2014/main" val="376853545"/>
                  </a:ext>
                </a:extLst>
              </a:tr>
              <a:tr h="284985">
                <a:tc>
                  <a:txBody>
                    <a:bodyPr/>
                    <a:lstStyle/>
                    <a:p>
                      <a:pPr algn="ctr"/>
                      <a:r>
                        <a:rPr lang="es-ES" sz="1400" dirty="0"/>
                        <a:t>1,4</a:t>
                      </a:r>
                    </a:p>
                  </a:txBody>
                  <a:tcPr/>
                </a:tc>
                <a:tc>
                  <a:txBody>
                    <a:bodyPr/>
                    <a:lstStyle/>
                    <a:p>
                      <a:pPr algn="ctr"/>
                      <a:r>
                        <a:rPr lang="es-ES" sz="1400" dirty="0"/>
                        <a:t>1,7</a:t>
                      </a:r>
                    </a:p>
                  </a:txBody>
                  <a:tcPr/>
                </a:tc>
                <a:tc>
                  <a:txBody>
                    <a:bodyPr/>
                    <a:lstStyle/>
                    <a:p>
                      <a:pPr algn="ctr"/>
                      <a:r>
                        <a:rPr lang="es-ES" sz="1400" dirty="0"/>
                        <a:t>3,1</a:t>
                      </a:r>
                    </a:p>
                  </a:txBody>
                  <a:tcPr/>
                </a:tc>
                <a:extLst>
                  <a:ext uri="{0D108BD9-81ED-4DB2-BD59-A6C34878D82A}">
                    <a16:rowId xmlns:a16="http://schemas.microsoft.com/office/drawing/2014/main" val="783093978"/>
                  </a:ext>
                </a:extLst>
              </a:tr>
              <a:tr h="284985">
                <a:tc>
                  <a:txBody>
                    <a:bodyPr/>
                    <a:lstStyle/>
                    <a:p>
                      <a:pPr algn="ctr"/>
                      <a:r>
                        <a:rPr lang="es-ES" sz="1400" dirty="0"/>
                        <a:t>1,4</a:t>
                      </a:r>
                    </a:p>
                  </a:txBody>
                  <a:tcPr/>
                </a:tc>
                <a:tc>
                  <a:txBody>
                    <a:bodyPr/>
                    <a:lstStyle/>
                    <a:p>
                      <a:pPr algn="ctr"/>
                      <a:r>
                        <a:rPr lang="es-ES" sz="1400" dirty="0"/>
                        <a:t>1,0</a:t>
                      </a:r>
                    </a:p>
                  </a:txBody>
                  <a:tcPr/>
                </a:tc>
                <a:tc>
                  <a:txBody>
                    <a:bodyPr/>
                    <a:lstStyle/>
                    <a:p>
                      <a:pPr algn="ctr"/>
                      <a:r>
                        <a:rPr lang="es-ES" sz="1400" dirty="0"/>
                        <a:t>2,4</a:t>
                      </a:r>
                    </a:p>
                  </a:txBody>
                  <a:tcPr/>
                </a:tc>
                <a:extLst>
                  <a:ext uri="{0D108BD9-81ED-4DB2-BD59-A6C34878D82A}">
                    <a16:rowId xmlns:a16="http://schemas.microsoft.com/office/drawing/2014/main" val="1328005939"/>
                  </a:ext>
                </a:extLst>
              </a:tr>
              <a:tr h="284985">
                <a:tc>
                  <a:txBody>
                    <a:bodyPr/>
                    <a:lstStyle/>
                    <a:p>
                      <a:pPr algn="ctr"/>
                      <a:r>
                        <a:rPr lang="es-ES" sz="1400" dirty="0"/>
                        <a:t>1,4</a:t>
                      </a:r>
                    </a:p>
                  </a:txBody>
                  <a:tcPr/>
                </a:tc>
                <a:tc>
                  <a:txBody>
                    <a:bodyPr/>
                    <a:lstStyle/>
                    <a:p>
                      <a:pPr algn="ctr"/>
                      <a:r>
                        <a:rPr lang="es-ES" sz="1400" dirty="0"/>
                        <a:t>0,6</a:t>
                      </a:r>
                    </a:p>
                  </a:txBody>
                  <a:tcPr/>
                </a:tc>
                <a:tc>
                  <a:txBody>
                    <a:bodyPr/>
                    <a:lstStyle/>
                    <a:p>
                      <a:pPr algn="ctr"/>
                      <a:r>
                        <a:rPr lang="es-ES" sz="1400" dirty="0"/>
                        <a:t>2,0</a:t>
                      </a:r>
                    </a:p>
                  </a:txBody>
                  <a:tcPr/>
                </a:tc>
                <a:extLst>
                  <a:ext uri="{0D108BD9-81ED-4DB2-BD59-A6C34878D82A}">
                    <a16:rowId xmlns:a16="http://schemas.microsoft.com/office/drawing/2014/main" val="4234004672"/>
                  </a:ext>
                </a:extLst>
              </a:tr>
              <a:tr h="284985">
                <a:tc>
                  <a:txBody>
                    <a:bodyPr/>
                    <a:lstStyle/>
                    <a:p>
                      <a:pPr algn="ctr"/>
                      <a:r>
                        <a:rPr lang="es-ES" sz="1400" dirty="0"/>
                        <a:t>1,4</a:t>
                      </a:r>
                    </a:p>
                  </a:txBody>
                  <a:tcPr/>
                </a:tc>
                <a:tc>
                  <a:txBody>
                    <a:bodyPr/>
                    <a:lstStyle/>
                    <a:p>
                      <a:pPr algn="ctr"/>
                      <a:r>
                        <a:rPr lang="es-ES" sz="1400" dirty="0"/>
                        <a:t>0,4</a:t>
                      </a:r>
                    </a:p>
                  </a:txBody>
                  <a:tcPr/>
                </a:tc>
                <a:tc>
                  <a:txBody>
                    <a:bodyPr/>
                    <a:lstStyle/>
                    <a:p>
                      <a:pPr algn="ctr"/>
                      <a:r>
                        <a:rPr lang="es-ES" sz="1400" dirty="0"/>
                        <a:t>1,8</a:t>
                      </a:r>
                    </a:p>
                  </a:txBody>
                  <a:tcPr/>
                </a:tc>
                <a:extLst>
                  <a:ext uri="{0D108BD9-81ED-4DB2-BD59-A6C34878D82A}">
                    <a16:rowId xmlns:a16="http://schemas.microsoft.com/office/drawing/2014/main" val="762346813"/>
                  </a:ext>
                </a:extLst>
              </a:tr>
            </a:tbl>
          </a:graphicData>
        </a:graphic>
      </p:graphicFrame>
      <p:sp>
        <p:nvSpPr>
          <p:cNvPr id="14" name="CuadroTexto 13">
            <a:extLst>
              <a:ext uri="{FF2B5EF4-FFF2-40B4-BE49-F238E27FC236}">
                <a16:creationId xmlns:a16="http://schemas.microsoft.com/office/drawing/2014/main" id="{3A050BAA-C4A9-9C4D-83F2-E6E0E4506EFA}"/>
              </a:ext>
            </a:extLst>
          </p:cNvPr>
          <p:cNvSpPr txBox="1"/>
          <p:nvPr/>
        </p:nvSpPr>
        <p:spPr>
          <a:xfrm>
            <a:off x="580444" y="1019090"/>
            <a:ext cx="7902901" cy="830997"/>
          </a:xfrm>
          <a:prstGeom prst="rect">
            <a:avLst/>
          </a:prstGeom>
          <a:noFill/>
        </p:spPr>
        <p:txBody>
          <a:bodyPr wrap="square" rtlCol="0">
            <a:spAutoFit/>
          </a:bodyPr>
          <a:lstStyle/>
          <a:p>
            <a:r>
              <a:rPr lang="es-ES" sz="2400" dirty="0"/>
              <a:t>Una aproximación sencilla (basada en fórmula del IRP)</a:t>
            </a:r>
          </a:p>
        </p:txBody>
      </p:sp>
      <p:sp>
        <p:nvSpPr>
          <p:cNvPr id="15" name="CuadroTexto 14">
            <a:extLst>
              <a:ext uri="{FF2B5EF4-FFF2-40B4-BE49-F238E27FC236}">
                <a16:creationId xmlns:a16="http://schemas.microsoft.com/office/drawing/2014/main" id="{B02EE965-1BB4-4C44-8FBF-7F4125875067}"/>
              </a:ext>
            </a:extLst>
          </p:cNvPr>
          <p:cNvSpPr txBox="1"/>
          <p:nvPr/>
        </p:nvSpPr>
        <p:spPr>
          <a:xfrm>
            <a:off x="793427" y="4701795"/>
            <a:ext cx="7269196" cy="1938992"/>
          </a:xfrm>
          <a:prstGeom prst="rect">
            <a:avLst/>
          </a:prstGeom>
          <a:solidFill>
            <a:schemeClr val="accent4">
              <a:lumMod val="40000"/>
              <a:lumOff val="60000"/>
            </a:schemeClr>
          </a:solidFill>
        </p:spPr>
        <p:txBody>
          <a:bodyPr wrap="square" rtlCol="0">
            <a:spAutoFit/>
          </a:bodyPr>
          <a:lstStyle/>
          <a:p>
            <a:r>
              <a:rPr lang="es-ES" sz="2000" dirty="0"/>
              <a:t>Previsión tasa anual del PIB potencial español, en el mejor de los casos, 1,8% anual (</a:t>
            </a:r>
            <a:r>
              <a:rPr lang="es-ES" sz="2000" dirty="0" err="1"/>
              <a:t>Com</a:t>
            </a:r>
            <a:r>
              <a:rPr lang="es-ES" sz="2000" dirty="0"/>
              <a:t>: 1,3%; </a:t>
            </a:r>
            <a:r>
              <a:rPr lang="es-ES" sz="2000" dirty="0" err="1"/>
              <a:t>AIReF</a:t>
            </a:r>
            <a:r>
              <a:rPr lang="es-ES" sz="2000" dirty="0"/>
              <a:t> escenario inmigración y tasa de natalidad muy favorable: 1,5%)</a:t>
            </a:r>
          </a:p>
          <a:p>
            <a:endParaRPr lang="es-ES" sz="2000" dirty="0"/>
          </a:p>
          <a:p>
            <a:r>
              <a:rPr lang="es-ES" sz="2000" b="1" dirty="0"/>
              <a:t>Necesita intensa reducción del efecto sustitución (▽tasa de reposición) para mantener estable GP/PIB</a:t>
            </a:r>
          </a:p>
        </p:txBody>
      </p:sp>
      <p:sp>
        <p:nvSpPr>
          <p:cNvPr id="2" name="Elipse 1">
            <a:extLst>
              <a:ext uri="{FF2B5EF4-FFF2-40B4-BE49-F238E27FC236}">
                <a16:creationId xmlns:a16="http://schemas.microsoft.com/office/drawing/2014/main" id="{AC72F035-9EC3-2840-A7F3-4E91BF11CE6C}"/>
              </a:ext>
            </a:extLst>
          </p:cNvPr>
          <p:cNvSpPr/>
          <p:nvPr/>
        </p:nvSpPr>
        <p:spPr>
          <a:xfrm>
            <a:off x="1451152" y="2902226"/>
            <a:ext cx="1331806" cy="19560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768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D4981-0737-6C43-922A-1D65F60FD2EC}"/>
              </a:ext>
            </a:extLst>
          </p:cNvPr>
          <p:cNvSpPr>
            <a:spLocks noGrp="1"/>
          </p:cNvSpPr>
          <p:nvPr>
            <p:ph type="title"/>
          </p:nvPr>
        </p:nvSpPr>
        <p:spPr>
          <a:xfrm>
            <a:off x="5748565" y="950982"/>
            <a:ext cx="3285065" cy="3324381"/>
          </a:xfrm>
          <a:solidFill>
            <a:schemeClr val="accent4">
              <a:lumMod val="60000"/>
              <a:lumOff val="40000"/>
            </a:schemeClr>
          </a:solidFill>
        </p:spPr>
        <p:txBody>
          <a:bodyPr anchor="ctr">
            <a:normAutofit fontScale="90000"/>
          </a:bodyPr>
          <a:lstStyle/>
          <a:p>
            <a:r>
              <a:rPr lang="es-ES" sz="2400" dirty="0"/>
              <a:t>Simulación con Es = 1,5% anual</a:t>
            </a:r>
            <a:br>
              <a:rPr lang="es-ES" sz="2400" dirty="0"/>
            </a:br>
            <a:br>
              <a:rPr lang="es-ES" sz="2400" dirty="0"/>
            </a:br>
            <a:r>
              <a:rPr lang="es-ES" sz="2400" dirty="0"/>
              <a:t>Rango desde 10,2 al 19,9% según PIB (3% vs 1%)</a:t>
            </a:r>
            <a:br>
              <a:rPr lang="es-ES" sz="2400" dirty="0"/>
            </a:br>
            <a:br>
              <a:rPr lang="es-ES" sz="2400" dirty="0"/>
            </a:br>
            <a:r>
              <a:rPr lang="es-ES" sz="2400" dirty="0"/>
              <a:t>PIB 2% </a:t>
            </a:r>
            <a:r>
              <a:rPr lang="es-ES" sz="2400" dirty="0">
                <a:sym typeface="Wingdings" pitchFamily="2" charset="2"/>
              </a:rPr>
              <a:t> 14,2% (+2,2 </a:t>
            </a:r>
            <a:r>
              <a:rPr lang="es-ES" sz="2400" dirty="0" err="1">
                <a:sym typeface="Wingdings" pitchFamily="2" charset="2"/>
              </a:rPr>
              <a:t>pp</a:t>
            </a:r>
            <a:r>
              <a:rPr lang="es-ES" sz="2400" dirty="0">
                <a:sym typeface="Wingdings" pitchFamily="2" charset="2"/>
              </a:rPr>
              <a:t> PIB)</a:t>
            </a:r>
            <a:br>
              <a:rPr lang="es-ES" sz="2400" dirty="0">
                <a:sym typeface="Wingdings" pitchFamily="2" charset="2"/>
              </a:rPr>
            </a:br>
            <a:r>
              <a:rPr lang="es-ES" sz="2400" dirty="0">
                <a:sym typeface="Wingdings" pitchFamily="2" charset="2"/>
              </a:rPr>
              <a:t>PIB 1,5%  16,2% (+4,4 </a:t>
            </a:r>
            <a:r>
              <a:rPr lang="es-ES" sz="2400" dirty="0" err="1">
                <a:sym typeface="Wingdings" pitchFamily="2" charset="2"/>
              </a:rPr>
              <a:t>pp</a:t>
            </a:r>
            <a:r>
              <a:rPr lang="es-ES" sz="2400" dirty="0">
                <a:sym typeface="Wingdings" pitchFamily="2" charset="2"/>
              </a:rPr>
              <a:t> PIB)</a:t>
            </a:r>
            <a:endParaRPr lang="es-ES" sz="2400" dirty="0"/>
          </a:p>
        </p:txBody>
      </p:sp>
      <p:sp>
        <p:nvSpPr>
          <p:cNvPr id="11" name="Rectangle 10">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5168390"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sp>
        <p:nvSpPr>
          <p:cNvPr id="4" name="Marcador de pie de página 3">
            <a:extLst>
              <a:ext uri="{FF2B5EF4-FFF2-40B4-BE49-F238E27FC236}">
                <a16:creationId xmlns:a16="http://schemas.microsoft.com/office/drawing/2014/main" id="{898B20BB-0C24-4C4A-895A-452440C7E63C}"/>
              </a:ext>
            </a:extLst>
          </p:cNvPr>
          <p:cNvSpPr>
            <a:spLocks noGrp="1"/>
          </p:cNvSpPr>
          <p:nvPr>
            <p:ph type="ftr" sz="quarter" idx="11"/>
          </p:nvPr>
        </p:nvSpPr>
        <p:spPr>
          <a:xfrm>
            <a:off x="482600" y="6356350"/>
            <a:ext cx="5168390" cy="365125"/>
          </a:xfrm>
        </p:spPr>
        <p:txBody>
          <a:bodyPr>
            <a:normAutofit/>
          </a:bodyPr>
          <a:lstStyle/>
          <a:p>
            <a:pPr algn="l">
              <a:spcAft>
                <a:spcPts val="600"/>
              </a:spcAft>
            </a:pPr>
            <a:r>
              <a:rPr lang="es-ES" sz="1000">
                <a:solidFill>
                  <a:prstClr val="black">
                    <a:tint val="75000"/>
                  </a:prstClr>
                </a:solidFill>
              </a:rPr>
              <a:t>MAGD doc Fedea</a:t>
            </a:r>
          </a:p>
        </p:txBody>
      </p:sp>
      <p:sp>
        <p:nvSpPr>
          <p:cNvPr id="5" name="Marcador de número de diapositiva 4">
            <a:extLst>
              <a:ext uri="{FF2B5EF4-FFF2-40B4-BE49-F238E27FC236}">
                <a16:creationId xmlns:a16="http://schemas.microsoft.com/office/drawing/2014/main" id="{EFDFAA7D-8700-F845-A7ED-B6F72A6BBCFA}"/>
              </a:ext>
            </a:extLst>
          </p:cNvPr>
          <p:cNvSpPr>
            <a:spLocks noGrp="1"/>
          </p:cNvSpPr>
          <p:nvPr>
            <p:ph type="sldNum" sz="quarter" idx="12"/>
          </p:nvPr>
        </p:nvSpPr>
        <p:spPr>
          <a:xfrm>
            <a:off x="7891462" y="6356350"/>
            <a:ext cx="623888" cy="365125"/>
          </a:xfrm>
        </p:spPr>
        <p:txBody>
          <a:bodyPr>
            <a:normAutofit/>
          </a:bodyPr>
          <a:lstStyle/>
          <a:p>
            <a:pPr>
              <a:spcAft>
                <a:spcPts val="600"/>
              </a:spcAft>
            </a:pPr>
            <a:fld id="{C46B726D-BCFF-1040-96D0-A598ED6A4BBC}" type="slidenum">
              <a:rPr lang="es-ES" sz="1000">
                <a:solidFill>
                  <a:prstClr val="black">
                    <a:tint val="75000"/>
                  </a:prstClr>
                </a:solidFill>
              </a:rPr>
              <a:pPr>
                <a:spcAft>
                  <a:spcPts val="600"/>
                </a:spcAft>
              </a:pPr>
              <a:t>22</a:t>
            </a:fld>
            <a:endParaRPr lang="es-ES" sz="1000">
              <a:solidFill>
                <a:prstClr val="black">
                  <a:tint val="75000"/>
                </a:prstClr>
              </a:solidFill>
            </a:endParaRPr>
          </a:p>
        </p:txBody>
      </p:sp>
      <p:graphicFrame>
        <p:nvGraphicFramePr>
          <p:cNvPr id="6" name="Chart 3">
            <a:extLst>
              <a:ext uri="{FF2B5EF4-FFF2-40B4-BE49-F238E27FC236}">
                <a16:creationId xmlns:a16="http://schemas.microsoft.com/office/drawing/2014/main" id="{938215DE-DF20-9F42-A887-1733ADB0CB39}"/>
              </a:ext>
            </a:extLst>
          </p:cNvPr>
          <p:cNvGraphicFramePr>
            <a:graphicFrameLocks noGrp="1"/>
          </p:cNvGraphicFramePr>
          <p:nvPr>
            <p:ph idx="1"/>
            <p:extLst>
              <p:ext uri="{D42A27DB-BD31-4B8C-83A1-F6EECF244321}">
                <p14:modId xmlns:p14="http://schemas.microsoft.com/office/powerpoint/2010/main" val="1808750051"/>
              </p:ext>
            </p:extLst>
          </p:nvPr>
        </p:nvGraphicFramePr>
        <p:xfrm>
          <a:off x="721263" y="1171684"/>
          <a:ext cx="4691063"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426BC80E-7814-914A-BAE7-E5ADD64598B7}"/>
              </a:ext>
            </a:extLst>
          </p:cNvPr>
          <p:cNvSpPr txBox="1">
            <a:spLocks/>
          </p:cNvSpPr>
          <p:nvPr/>
        </p:nvSpPr>
        <p:spPr>
          <a:xfrm>
            <a:off x="721263" y="146050"/>
            <a:ext cx="7709532" cy="52206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solidFill>
                  <a:schemeClr val="accent3">
                    <a:lumMod val="50000"/>
                  </a:schemeClr>
                </a:solidFill>
              </a:rPr>
              <a:t>4.- </a:t>
            </a:r>
            <a:r>
              <a:rPr lang="en-US" dirty="0" err="1">
                <a:solidFill>
                  <a:schemeClr val="accent3">
                    <a:lumMod val="50000"/>
                  </a:schemeClr>
                </a:solidFill>
              </a:rPr>
              <a:t>Retos</a:t>
            </a:r>
            <a:r>
              <a:rPr lang="en-US" dirty="0">
                <a:solidFill>
                  <a:schemeClr val="accent3">
                    <a:lumMod val="50000"/>
                  </a:schemeClr>
                </a:solidFill>
              </a:rPr>
              <a:t> de </a:t>
            </a:r>
            <a:r>
              <a:rPr lang="en-US" dirty="0" err="1">
                <a:solidFill>
                  <a:schemeClr val="accent3">
                    <a:lumMod val="50000"/>
                  </a:schemeClr>
                </a:solidFill>
              </a:rPr>
              <a:t>futuro</a:t>
            </a:r>
            <a:endParaRPr lang="en-US" dirty="0"/>
          </a:p>
        </p:txBody>
      </p:sp>
    </p:spTree>
    <p:extLst>
      <p:ext uri="{BB962C8B-B14F-4D97-AF65-F5344CB8AC3E}">
        <p14:creationId xmlns:p14="http://schemas.microsoft.com/office/powerpoint/2010/main" val="352229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91F8F90-6B17-ED4F-B192-27579F666227}"/>
              </a:ext>
            </a:extLst>
          </p:cNvPr>
          <p:cNvSpPr>
            <a:spLocks noGrp="1"/>
          </p:cNvSpPr>
          <p:nvPr>
            <p:ph type="ftr" sz="quarter" idx="11"/>
          </p:nvPr>
        </p:nvSpPr>
        <p:spPr/>
        <p:txBody>
          <a:bodyPr/>
          <a:lstStyle/>
          <a:p>
            <a:r>
              <a:rPr lang="es-ES"/>
              <a:t>MAGD doc Fedea</a:t>
            </a:r>
            <a:endParaRPr lang="es-ES" dirty="0"/>
          </a:p>
        </p:txBody>
      </p:sp>
      <p:sp>
        <p:nvSpPr>
          <p:cNvPr id="5" name="Marcador de número de diapositiva 4">
            <a:extLst>
              <a:ext uri="{FF2B5EF4-FFF2-40B4-BE49-F238E27FC236}">
                <a16:creationId xmlns:a16="http://schemas.microsoft.com/office/drawing/2014/main" id="{84881AEE-E8A8-9442-8C36-D747CA104BC9}"/>
              </a:ext>
            </a:extLst>
          </p:cNvPr>
          <p:cNvSpPr>
            <a:spLocks noGrp="1"/>
          </p:cNvSpPr>
          <p:nvPr>
            <p:ph type="sldNum" sz="quarter" idx="12"/>
          </p:nvPr>
        </p:nvSpPr>
        <p:spPr/>
        <p:txBody>
          <a:bodyPr/>
          <a:lstStyle/>
          <a:p>
            <a:fld id="{C46B726D-BCFF-1040-96D0-A598ED6A4BBC}" type="slidenum">
              <a:rPr lang="es-ES" smtClean="0"/>
              <a:t>23</a:t>
            </a:fld>
            <a:endParaRPr lang="es-ES"/>
          </a:p>
        </p:txBody>
      </p:sp>
      <p:graphicFrame>
        <p:nvGraphicFramePr>
          <p:cNvPr id="6" name="Marcador de contenido 5">
            <a:extLst>
              <a:ext uri="{FF2B5EF4-FFF2-40B4-BE49-F238E27FC236}">
                <a16:creationId xmlns:a16="http://schemas.microsoft.com/office/drawing/2014/main" id="{EE82D224-C67D-1E48-B664-DD458F4C576D}"/>
              </a:ext>
            </a:extLst>
          </p:cNvPr>
          <p:cNvGraphicFramePr>
            <a:graphicFrameLocks noGrp="1"/>
          </p:cNvGraphicFramePr>
          <p:nvPr>
            <p:ph idx="1"/>
            <p:extLst>
              <p:ext uri="{D42A27DB-BD31-4B8C-83A1-F6EECF244321}">
                <p14:modId xmlns:p14="http://schemas.microsoft.com/office/powerpoint/2010/main" val="738929703"/>
              </p:ext>
            </p:extLst>
          </p:nvPr>
        </p:nvGraphicFramePr>
        <p:xfrm>
          <a:off x="296333" y="1708636"/>
          <a:ext cx="5069417" cy="385709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015C7FE3-95AF-EF46-96C7-A6CD74197A06}"/>
              </a:ext>
            </a:extLst>
          </p:cNvPr>
          <p:cNvSpPr txBox="1">
            <a:spLocks noGrp="1"/>
          </p:cNvSpPr>
          <p:nvPr>
            <p:ph type="title"/>
          </p:nvPr>
        </p:nvSpPr>
        <p:spPr>
          <a:xfrm>
            <a:off x="628650" y="365126"/>
            <a:ext cx="7886700" cy="646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solidFill>
                  <a:schemeClr val="accent3">
                    <a:lumMod val="50000"/>
                  </a:schemeClr>
                </a:solidFill>
              </a:rPr>
              <a:t>4.- </a:t>
            </a:r>
            <a:r>
              <a:rPr lang="en-US" dirty="0" err="1">
                <a:solidFill>
                  <a:schemeClr val="accent3">
                    <a:lumMod val="50000"/>
                  </a:schemeClr>
                </a:solidFill>
              </a:rPr>
              <a:t>Retos</a:t>
            </a:r>
            <a:r>
              <a:rPr lang="en-US" dirty="0">
                <a:solidFill>
                  <a:schemeClr val="accent3">
                    <a:lumMod val="50000"/>
                  </a:schemeClr>
                </a:solidFill>
              </a:rPr>
              <a:t> de </a:t>
            </a:r>
            <a:r>
              <a:rPr lang="en-US" dirty="0" err="1">
                <a:solidFill>
                  <a:schemeClr val="accent3">
                    <a:lumMod val="50000"/>
                  </a:schemeClr>
                </a:solidFill>
              </a:rPr>
              <a:t>futuro</a:t>
            </a:r>
            <a:endParaRPr lang="en-US" dirty="0"/>
          </a:p>
        </p:txBody>
      </p:sp>
      <p:sp>
        <p:nvSpPr>
          <p:cNvPr id="8" name="CuadroTexto 7">
            <a:extLst>
              <a:ext uri="{FF2B5EF4-FFF2-40B4-BE49-F238E27FC236}">
                <a16:creationId xmlns:a16="http://schemas.microsoft.com/office/drawing/2014/main" id="{4C8AECE1-6799-B541-83B6-440EC3FA0408}"/>
              </a:ext>
            </a:extLst>
          </p:cNvPr>
          <p:cNvSpPr txBox="1"/>
          <p:nvPr/>
        </p:nvSpPr>
        <p:spPr>
          <a:xfrm>
            <a:off x="560917" y="1127286"/>
            <a:ext cx="7465483" cy="461665"/>
          </a:xfrm>
          <a:prstGeom prst="rect">
            <a:avLst/>
          </a:prstGeom>
          <a:noFill/>
        </p:spPr>
        <p:txBody>
          <a:bodyPr wrap="square" rtlCol="0">
            <a:spAutoFit/>
          </a:bodyPr>
          <a:lstStyle/>
          <a:p>
            <a:r>
              <a:rPr lang="es-ES" sz="2400" dirty="0">
                <a:solidFill>
                  <a:schemeClr val="tx1">
                    <a:lumMod val="65000"/>
                    <a:lumOff val="35000"/>
                  </a:schemeClr>
                </a:solidFill>
              </a:rPr>
              <a:t>Modelo de equilibrio general (De la Fuente et al, 2018)</a:t>
            </a:r>
          </a:p>
        </p:txBody>
      </p:sp>
      <p:sp>
        <p:nvSpPr>
          <p:cNvPr id="9" name="Cuadro de texto 1">
            <a:extLst>
              <a:ext uri="{FF2B5EF4-FFF2-40B4-BE49-F238E27FC236}">
                <a16:creationId xmlns:a16="http://schemas.microsoft.com/office/drawing/2014/main" id="{62F87141-599E-094C-BE91-7511E8A82DAE}"/>
              </a:ext>
            </a:extLst>
          </p:cNvPr>
          <p:cNvSpPr txBox="1"/>
          <p:nvPr/>
        </p:nvSpPr>
        <p:spPr>
          <a:xfrm>
            <a:off x="5528734" y="1801856"/>
            <a:ext cx="3419323" cy="2268147"/>
          </a:xfrm>
          <a:prstGeom prst="rect">
            <a:avLst/>
          </a:prstGeom>
          <a:solidFill>
            <a:schemeClr val="accent4">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_tradnl" sz="1600" b="1" dirty="0"/>
              <a:t>GP/PIB sin reforma 2013 </a:t>
            </a:r>
          </a:p>
          <a:p>
            <a:endParaRPr lang="es-ES_tradnl" sz="1600" b="1" dirty="0"/>
          </a:p>
          <a:p>
            <a:r>
              <a:rPr lang="es-ES_tradnl" sz="1600" b="1" dirty="0"/>
              <a:t>escenario base con </a:t>
            </a:r>
            <a:r>
              <a:rPr lang="es-ES_tradnl" sz="1600" dirty="0"/>
              <a:t>inmigración moderada: de 10,9 a 16,9% -&gt;</a:t>
            </a:r>
            <a:r>
              <a:rPr lang="es-ES_tradnl" sz="1600" baseline="0" dirty="0"/>
              <a:t> +6 </a:t>
            </a:r>
            <a:r>
              <a:rPr lang="es-ES_tradnl" sz="1600" baseline="0" dirty="0" err="1"/>
              <a:t>pp</a:t>
            </a:r>
            <a:r>
              <a:rPr lang="es-ES_tradnl" sz="1600" baseline="0" dirty="0"/>
              <a:t> PIB (añadido a déficit actual)</a:t>
            </a:r>
          </a:p>
          <a:p>
            <a:endParaRPr lang="es-ES_tradnl" sz="1600" b="1" baseline="0" dirty="0"/>
          </a:p>
          <a:p>
            <a:r>
              <a:rPr lang="es-ES_tradnl" sz="1600" b="1" baseline="0" dirty="0"/>
              <a:t>escenario alta inmigración</a:t>
            </a:r>
            <a:r>
              <a:rPr lang="es-ES_tradnl" sz="1600" baseline="0" dirty="0"/>
              <a:t>: de 10,9 a 13,6% -&gt; +2,7 </a:t>
            </a:r>
            <a:r>
              <a:rPr lang="es-ES_tradnl" sz="1600" baseline="0" dirty="0" err="1"/>
              <a:t>pp</a:t>
            </a:r>
            <a:r>
              <a:rPr lang="es-ES_tradnl" sz="1600" baseline="0" dirty="0"/>
              <a:t> PIB (añadido a déficit actual)</a:t>
            </a:r>
            <a:endParaRPr lang="es-ES_tradnl" sz="1600" dirty="0"/>
          </a:p>
        </p:txBody>
      </p:sp>
      <p:sp>
        <p:nvSpPr>
          <p:cNvPr id="2" name="CuadroTexto 1">
            <a:extLst>
              <a:ext uri="{FF2B5EF4-FFF2-40B4-BE49-F238E27FC236}">
                <a16:creationId xmlns:a16="http://schemas.microsoft.com/office/drawing/2014/main" id="{7F5CA0FB-87B9-9545-874F-A0019BCCEE6D}"/>
              </a:ext>
            </a:extLst>
          </p:cNvPr>
          <p:cNvSpPr txBox="1"/>
          <p:nvPr/>
        </p:nvSpPr>
        <p:spPr>
          <a:xfrm>
            <a:off x="5528733" y="5084383"/>
            <a:ext cx="3419323" cy="923330"/>
          </a:xfrm>
          <a:prstGeom prst="rect">
            <a:avLst/>
          </a:prstGeom>
          <a:solidFill>
            <a:schemeClr val="accent4">
              <a:lumMod val="60000"/>
              <a:lumOff val="40000"/>
            </a:schemeClr>
          </a:solidFill>
        </p:spPr>
        <p:txBody>
          <a:bodyPr wrap="square" rtlCol="0">
            <a:spAutoFit/>
          </a:bodyPr>
          <a:lstStyle/>
          <a:p>
            <a:r>
              <a:rPr lang="es-ES" dirty="0"/>
              <a:t>Opinión </a:t>
            </a:r>
            <a:r>
              <a:rPr lang="es-ES" dirty="0" err="1"/>
              <a:t>AIReF</a:t>
            </a:r>
            <a:r>
              <a:rPr lang="es-ES" dirty="0"/>
              <a:t> sin reforma 2013 </a:t>
            </a:r>
            <a:r>
              <a:rPr lang="es-ES" dirty="0">
                <a:sym typeface="Wingdings" pitchFamily="2" charset="2"/>
              </a:rPr>
              <a:t> +3,4 </a:t>
            </a:r>
            <a:r>
              <a:rPr lang="es-ES" dirty="0" err="1">
                <a:sym typeface="Wingdings" pitchFamily="2" charset="2"/>
              </a:rPr>
              <a:t>pp</a:t>
            </a:r>
            <a:r>
              <a:rPr lang="es-ES" dirty="0">
                <a:sym typeface="Wingdings" pitchFamily="2" charset="2"/>
              </a:rPr>
              <a:t> PIB (añadido a déficit actual)</a:t>
            </a:r>
            <a:endParaRPr lang="es-ES" dirty="0"/>
          </a:p>
        </p:txBody>
      </p:sp>
    </p:spTree>
    <p:extLst>
      <p:ext uri="{BB962C8B-B14F-4D97-AF65-F5344CB8AC3E}">
        <p14:creationId xmlns:p14="http://schemas.microsoft.com/office/powerpoint/2010/main" val="20086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A99D2-BD20-0742-9F00-A55351EB0342}"/>
              </a:ext>
            </a:extLst>
          </p:cNvPr>
          <p:cNvSpPr>
            <a:spLocks noGrp="1"/>
          </p:cNvSpPr>
          <p:nvPr>
            <p:ph type="title"/>
          </p:nvPr>
        </p:nvSpPr>
        <p:spPr>
          <a:xfrm>
            <a:off x="628650" y="365126"/>
            <a:ext cx="7886700" cy="718607"/>
          </a:xfrm>
        </p:spPr>
        <p:txBody>
          <a:bodyPr/>
          <a:lstStyle/>
          <a:p>
            <a:r>
              <a:rPr lang="es-ES" dirty="0"/>
              <a:t>5. Algunas conclusiones</a:t>
            </a:r>
          </a:p>
        </p:txBody>
      </p:sp>
      <p:sp>
        <p:nvSpPr>
          <p:cNvPr id="3" name="Marcador de contenido 2">
            <a:extLst>
              <a:ext uri="{FF2B5EF4-FFF2-40B4-BE49-F238E27FC236}">
                <a16:creationId xmlns:a16="http://schemas.microsoft.com/office/drawing/2014/main" id="{F4E3DCDD-A493-584E-90D1-0762EFAEA905}"/>
              </a:ext>
            </a:extLst>
          </p:cNvPr>
          <p:cNvSpPr>
            <a:spLocks noGrp="1"/>
          </p:cNvSpPr>
          <p:nvPr>
            <p:ph idx="1"/>
          </p:nvPr>
        </p:nvSpPr>
        <p:spPr>
          <a:xfrm>
            <a:off x="628650" y="1236133"/>
            <a:ext cx="7886700" cy="4940830"/>
          </a:xfrm>
        </p:spPr>
        <p:txBody>
          <a:bodyPr>
            <a:normAutofit fontScale="92500" lnSpcReduction="10000"/>
          </a:bodyPr>
          <a:lstStyle/>
          <a:p>
            <a:r>
              <a:rPr lang="es-ES" sz="2400" dirty="0"/>
              <a:t>Las pensiones españolas no son malas en relación con las de otros países o con las aportaciones. Están entre las más generosas de la Zona Euro (aunque la estructura está perdiendo coherencia interna al atender peticiones contradictorias)</a:t>
            </a:r>
          </a:p>
          <a:p>
            <a:endParaRPr lang="es-ES" sz="2400" dirty="0"/>
          </a:p>
          <a:p>
            <a:r>
              <a:rPr lang="es-ES" sz="2400" dirty="0"/>
              <a:t>La sociedad española no es consciente de la magnitud de las cifras del sistema público de pensiones. El actual déficit del sistema es de tal volumen que exige un gran esfuerzo de todos para su resolución. No se va a solucionar solamente subiéndole los impuestos a los ricos. </a:t>
            </a:r>
          </a:p>
          <a:p>
            <a:endParaRPr lang="es-ES" sz="2400" dirty="0"/>
          </a:p>
          <a:p>
            <a:r>
              <a:rPr lang="es-ES" sz="2400" dirty="0"/>
              <a:t>La opción de incrementar desmesuradamente en el futuro el actual gasto en pensiones sobre PIB exigiría un importante esfuerzo adicional de toda la sociedad y atentaría contra la equidad entre generaciones (afecta a la desigualdad)</a:t>
            </a:r>
          </a:p>
        </p:txBody>
      </p:sp>
      <p:sp>
        <p:nvSpPr>
          <p:cNvPr id="4" name="Marcador de pie de página 3">
            <a:extLst>
              <a:ext uri="{FF2B5EF4-FFF2-40B4-BE49-F238E27FC236}">
                <a16:creationId xmlns:a16="http://schemas.microsoft.com/office/drawing/2014/main" id="{4C74BDEE-95D7-B94A-A4BE-507A7C83FBA3}"/>
              </a:ext>
            </a:extLst>
          </p:cNvPr>
          <p:cNvSpPr>
            <a:spLocks noGrp="1"/>
          </p:cNvSpPr>
          <p:nvPr>
            <p:ph type="ftr" sz="quarter" idx="11"/>
          </p:nvPr>
        </p:nvSpPr>
        <p:spPr/>
        <p:txBody>
          <a:bodyPr/>
          <a:lstStyle/>
          <a:p>
            <a:r>
              <a:rPr lang="es-ES"/>
              <a:t>MAGD doc Fedea</a:t>
            </a:r>
            <a:endParaRPr lang="es-ES" dirty="0"/>
          </a:p>
        </p:txBody>
      </p:sp>
      <p:sp>
        <p:nvSpPr>
          <p:cNvPr id="5" name="Marcador de número de diapositiva 4">
            <a:extLst>
              <a:ext uri="{FF2B5EF4-FFF2-40B4-BE49-F238E27FC236}">
                <a16:creationId xmlns:a16="http://schemas.microsoft.com/office/drawing/2014/main" id="{A6BFEABB-39CF-1E4E-9CC4-3534A3ED5891}"/>
              </a:ext>
            </a:extLst>
          </p:cNvPr>
          <p:cNvSpPr>
            <a:spLocks noGrp="1"/>
          </p:cNvSpPr>
          <p:nvPr>
            <p:ph type="sldNum" sz="quarter" idx="12"/>
          </p:nvPr>
        </p:nvSpPr>
        <p:spPr/>
        <p:txBody>
          <a:bodyPr/>
          <a:lstStyle/>
          <a:p>
            <a:fld id="{C46B726D-BCFF-1040-96D0-A598ED6A4BBC}" type="slidenum">
              <a:rPr lang="es-ES" smtClean="0"/>
              <a:t>24</a:t>
            </a:fld>
            <a:endParaRPr lang="es-ES"/>
          </a:p>
        </p:txBody>
      </p:sp>
    </p:spTree>
    <p:extLst>
      <p:ext uri="{BB962C8B-B14F-4D97-AF65-F5344CB8AC3E}">
        <p14:creationId xmlns:p14="http://schemas.microsoft.com/office/powerpoint/2010/main" val="90727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3B8B81-DD6A-5141-9DED-2319737C3102}"/>
              </a:ext>
            </a:extLst>
          </p:cNvPr>
          <p:cNvSpPr>
            <a:spLocks noGrp="1"/>
          </p:cNvSpPr>
          <p:nvPr>
            <p:ph idx="1"/>
          </p:nvPr>
        </p:nvSpPr>
        <p:spPr>
          <a:xfrm>
            <a:off x="628650" y="1117602"/>
            <a:ext cx="7886700" cy="5059362"/>
          </a:xfrm>
        </p:spPr>
        <p:txBody>
          <a:bodyPr>
            <a:normAutofit fontScale="77500" lnSpcReduction="20000"/>
          </a:bodyPr>
          <a:lstStyle/>
          <a:p>
            <a:r>
              <a:rPr lang="es-ES" dirty="0"/>
              <a:t>El uso de términos difusos y ambiguos como pensiones suficientes y/o dignas no ayuda a encontrar soluciones objetivas y racionales a los retos del sistema de pensiones (y evitar comportamientos de lobby). </a:t>
            </a:r>
          </a:p>
          <a:p>
            <a:endParaRPr lang="es-ES" dirty="0"/>
          </a:p>
          <a:p>
            <a:r>
              <a:rPr lang="es-ES" dirty="0"/>
              <a:t>La reforma de 2013 tuvo como objetivo trasladar de forma permanente a la sociedad la situación real del sistema de pensiones con los ingresos y gastos elegidos, para que adoptara las decisiones que considerara oportunas. </a:t>
            </a:r>
          </a:p>
          <a:p>
            <a:pPr marL="457200" indent="-457200">
              <a:buFont typeface="Arial" panose="020B0604020202020204" pitchFamily="34" charset="0"/>
              <a:buChar char="•"/>
            </a:pPr>
            <a:r>
              <a:rPr lang="es-ES" dirty="0"/>
              <a:t>El IRP no impone congelar las pensiones, solo limita la discrecionalidad en la toma de decisiones y evita diferirlas en el tiempo para no incurrir en costes traumáticos posteriores acotados a unas determinadas cohortes de personas. </a:t>
            </a:r>
          </a:p>
          <a:p>
            <a:pPr marL="457200" indent="-457200">
              <a:buFont typeface="Arial" panose="020B0604020202020204" pitchFamily="34" charset="0"/>
              <a:buChar char="•"/>
            </a:pPr>
            <a:r>
              <a:rPr lang="es-ES" dirty="0"/>
              <a:t>El factor de Sostenibilidad es un parámetro adicional en el cálculo de la pensión que, como el resto, se utiliza para adecuar la tasa de crecimiento de las nuevas pensiones en un contexto de mayor esperanza de vida. Su aplicación no recorta la pensión percibida durante la vida del pensionista sino que limita su crecimiento cuando aumenta la esperanza de vida.</a:t>
            </a:r>
          </a:p>
          <a:p>
            <a:endParaRPr lang="es-ES" dirty="0"/>
          </a:p>
          <a:p>
            <a:endParaRPr lang="es-ES" dirty="0"/>
          </a:p>
          <a:p>
            <a:endParaRPr lang="es-ES" dirty="0"/>
          </a:p>
        </p:txBody>
      </p:sp>
      <p:sp>
        <p:nvSpPr>
          <p:cNvPr id="4" name="Marcador de pie de página 3">
            <a:extLst>
              <a:ext uri="{FF2B5EF4-FFF2-40B4-BE49-F238E27FC236}">
                <a16:creationId xmlns:a16="http://schemas.microsoft.com/office/drawing/2014/main" id="{6694908B-0C09-2241-AF1B-1C1F1A281461}"/>
              </a:ext>
            </a:extLst>
          </p:cNvPr>
          <p:cNvSpPr>
            <a:spLocks noGrp="1"/>
          </p:cNvSpPr>
          <p:nvPr>
            <p:ph type="ftr" sz="quarter" idx="11"/>
          </p:nvPr>
        </p:nvSpPr>
        <p:spPr/>
        <p:txBody>
          <a:bodyPr/>
          <a:lstStyle/>
          <a:p>
            <a:r>
              <a:rPr lang="es-ES"/>
              <a:t>MAGD doc Fedea</a:t>
            </a:r>
            <a:endParaRPr lang="es-ES" dirty="0"/>
          </a:p>
        </p:txBody>
      </p:sp>
      <p:sp>
        <p:nvSpPr>
          <p:cNvPr id="5" name="Marcador de número de diapositiva 4">
            <a:extLst>
              <a:ext uri="{FF2B5EF4-FFF2-40B4-BE49-F238E27FC236}">
                <a16:creationId xmlns:a16="http://schemas.microsoft.com/office/drawing/2014/main" id="{A0064C11-45FB-544C-A62D-7B8DC6C38398}"/>
              </a:ext>
            </a:extLst>
          </p:cNvPr>
          <p:cNvSpPr>
            <a:spLocks noGrp="1"/>
          </p:cNvSpPr>
          <p:nvPr>
            <p:ph type="sldNum" sz="quarter" idx="12"/>
          </p:nvPr>
        </p:nvSpPr>
        <p:spPr/>
        <p:txBody>
          <a:bodyPr/>
          <a:lstStyle/>
          <a:p>
            <a:fld id="{C46B726D-BCFF-1040-96D0-A598ED6A4BBC}" type="slidenum">
              <a:rPr lang="es-ES" smtClean="0"/>
              <a:t>25</a:t>
            </a:fld>
            <a:endParaRPr lang="es-ES"/>
          </a:p>
        </p:txBody>
      </p:sp>
      <p:sp>
        <p:nvSpPr>
          <p:cNvPr id="6" name="Título 1">
            <a:extLst>
              <a:ext uri="{FF2B5EF4-FFF2-40B4-BE49-F238E27FC236}">
                <a16:creationId xmlns:a16="http://schemas.microsoft.com/office/drawing/2014/main" id="{23DE4C8D-7A61-2440-8951-5305D598AA3D}"/>
              </a:ext>
            </a:extLst>
          </p:cNvPr>
          <p:cNvSpPr>
            <a:spLocks noGrp="1"/>
          </p:cNvSpPr>
          <p:nvPr>
            <p:ph type="title"/>
          </p:nvPr>
        </p:nvSpPr>
        <p:spPr>
          <a:xfrm>
            <a:off x="628650" y="365127"/>
            <a:ext cx="7886700" cy="752474"/>
          </a:xfrm>
        </p:spPr>
        <p:txBody>
          <a:bodyPr/>
          <a:lstStyle/>
          <a:p>
            <a:r>
              <a:rPr lang="es-ES" dirty="0"/>
              <a:t>5. Algunas conclusiones</a:t>
            </a:r>
          </a:p>
        </p:txBody>
      </p:sp>
    </p:spTree>
    <p:extLst>
      <p:ext uri="{BB962C8B-B14F-4D97-AF65-F5344CB8AC3E}">
        <p14:creationId xmlns:p14="http://schemas.microsoft.com/office/powerpoint/2010/main" val="2028317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9F5E74-6E80-2F4E-A495-6E8133100BEF}"/>
              </a:ext>
            </a:extLst>
          </p:cNvPr>
          <p:cNvSpPr>
            <a:spLocks noGrp="1"/>
          </p:cNvSpPr>
          <p:nvPr>
            <p:ph idx="1"/>
          </p:nvPr>
        </p:nvSpPr>
        <p:spPr>
          <a:xfrm>
            <a:off x="694266" y="1075267"/>
            <a:ext cx="7821083" cy="5054600"/>
          </a:xfrm>
        </p:spPr>
        <p:txBody>
          <a:bodyPr>
            <a:normAutofit fontScale="92500" lnSpcReduction="20000"/>
          </a:bodyPr>
          <a:lstStyle/>
          <a:p>
            <a:r>
              <a:rPr lang="es-ES" sz="2400" dirty="0"/>
              <a:t>¿es factible mantener las actuales tasas de reposición revalorizando la pensión con el IPC y conseguir a la vez una distribución equilibrada de esfuerzos entre generaciones? La respuesta apunta a negativa, salvo que un gasto en pensiones sobre PIB del 15-16% se considere una política inclusiva para las nuevas generaciones. </a:t>
            </a:r>
          </a:p>
          <a:p>
            <a:endParaRPr lang="es-ES" sz="2400" dirty="0"/>
          </a:p>
          <a:p>
            <a:r>
              <a:rPr lang="es-ES" sz="2400" dirty="0"/>
              <a:t>El sistema público de pensiones español puede ser viable financieramente con unas prestaciones similares a las de los mejores países europeos, siempre que se tomen decisiones razonables.</a:t>
            </a:r>
          </a:p>
          <a:p>
            <a:endParaRPr lang="es-ES" sz="2400" dirty="0"/>
          </a:p>
          <a:p>
            <a:r>
              <a:rPr lang="es-ES" sz="2400" dirty="0"/>
              <a:t>No defiende más y mejor el sistema público de pensiones quien promete más prestaciones ahora sino quien garantiza su pago durante más tiempo sin trasladar cargas excesivas a las generaciones futuras. El verdadero reto del sistema es conseguir el equilibrio, combinando suficiencia con equidad individual y entre generaciones.</a:t>
            </a:r>
          </a:p>
        </p:txBody>
      </p:sp>
      <p:sp>
        <p:nvSpPr>
          <p:cNvPr id="4" name="Marcador de pie de página 3">
            <a:extLst>
              <a:ext uri="{FF2B5EF4-FFF2-40B4-BE49-F238E27FC236}">
                <a16:creationId xmlns:a16="http://schemas.microsoft.com/office/drawing/2014/main" id="{0FFAD6FD-6FCE-0A42-A649-6CB2D72B2EEC}"/>
              </a:ext>
            </a:extLst>
          </p:cNvPr>
          <p:cNvSpPr>
            <a:spLocks noGrp="1"/>
          </p:cNvSpPr>
          <p:nvPr>
            <p:ph type="ftr" sz="quarter" idx="11"/>
          </p:nvPr>
        </p:nvSpPr>
        <p:spPr/>
        <p:txBody>
          <a:bodyPr/>
          <a:lstStyle/>
          <a:p>
            <a:r>
              <a:rPr lang="es-ES"/>
              <a:t>MAGD doc Fedea</a:t>
            </a:r>
            <a:endParaRPr lang="es-ES" dirty="0"/>
          </a:p>
        </p:txBody>
      </p:sp>
      <p:sp>
        <p:nvSpPr>
          <p:cNvPr id="5" name="Marcador de número de diapositiva 4">
            <a:extLst>
              <a:ext uri="{FF2B5EF4-FFF2-40B4-BE49-F238E27FC236}">
                <a16:creationId xmlns:a16="http://schemas.microsoft.com/office/drawing/2014/main" id="{EF2F60AD-ED0B-9840-817F-9ADEFF47F7A1}"/>
              </a:ext>
            </a:extLst>
          </p:cNvPr>
          <p:cNvSpPr>
            <a:spLocks noGrp="1"/>
          </p:cNvSpPr>
          <p:nvPr>
            <p:ph type="sldNum" sz="quarter" idx="12"/>
          </p:nvPr>
        </p:nvSpPr>
        <p:spPr/>
        <p:txBody>
          <a:bodyPr/>
          <a:lstStyle/>
          <a:p>
            <a:fld id="{C46B726D-BCFF-1040-96D0-A598ED6A4BBC}" type="slidenum">
              <a:rPr lang="es-ES" smtClean="0"/>
              <a:t>26</a:t>
            </a:fld>
            <a:endParaRPr lang="es-ES"/>
          </a:p>
        </p:txBody>
      </p:sp>
      <p:sp>
        <p:nvSpPr>
          <p:cNvPr id="6" name="Título 1">
            <a:extLst>
              <a:ext uri="{FF2B5EF4-FFF2-40B4-BE49-F238E27FC236}">
                <a16:creationId xmlns:a16="http://schemas.microsoft.com/office/drawing/2014/main" id="{7479856E-4572-3345-9ACC-B2BBF14EB7B1}"/>
              </a:ext>
            </a:extLst>
          </p:cNvPr>
          <p:cNvSpPr>
            <a:spLocks noGrp="1"/>
          </p:cNvSpPr>
          <p:nvPr>
            <p:ph type="title"/>
          </p:nvPr>
        </p:nvSpPr>
        <p:spPr>
          <a:xfrm>
            <a:off x="628650" y="365126"/>
            <a:ext cx="7886700" cy="710141"/>
          </a:xfrm>
        </p:spPr>
        <p:txBody>
          <a:bodyPr/>
          <a:lstStyle/>
          <a:p>
            <a:r>
              <a:rPr lang="es-ES" dirty="0"/>
              <a:t>5. Algunas conclusiones</a:t>
            </a:r>
          </a:p>
        </p:txBody>
      </p:sp>
    </p:spTree>
    <p:extLst>
      <p:ext uri="{BB962C8B-B14F-4D97-AF65-F5344CB8AC3E}">
        <p14:creationId xmlns:p14="http://schemas.microsoft.com/office/powerpoint/2010/main" val="226233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08840-03D5-474C-A85D-0C22A9B592C8}"/>
              </a:ext>
            </a:extLst>
          </p:cNvPr>
          <p:cNvSpPr>
            <a:spLocks noGrp="1"/>
          </p:cNvSpPr>
          <p:nvPr>
            <p:ph type="title"/>
          </p:nvPr>
        </p:nvSpPr>
        <p:spPr>
          <a:xfrm>
            <a:off x="628650" y="153778"/>
            <a:ext cx="7886700" cy="1076224"/>
          </a:xfrm>
        </p:spPr>
        <p:txBody>
          <a:bodyPr>
            <a:noAutofit/>
          </a:bodyPr>
          <a:lstStyle/>
          <a:p>
            <a:r>
              <a:rPr lang="es-ES" sz="2400" dirty="0"/>
              <a:t>2.- Objetivos: suficiencia prestaciones, equidad individual y entre generaciones, compatible con funcionamiento sano economía</a:t>
            </a:r>
          </a:p>
        </p:txBody>
      </p:sp>
      <p:sp>
        <p:nvSpPr>
          <p:cNvPr id="3" name="Marcador de contenido 2">
            <a:extLst>
              <a:ext uri="{FF2B5EF4-FFF2-40B4-BE49-F238E27FC236}">
                <a16:creationId xmlns:a16="http://schemas.microsoft.com/office/drawing/2014/main" id="{1B3D8C1E-C1D8-B14E-9878-6F88F5975F70}"/>
              </a:ext>
            </a:extLst>
          </p:cNvPr>
          <p:cNvSpPr>
            <a:spLocks noGrp="1"/>
          </p:cNvSpPr>
          <p:nvPr>
            <p:ph idx="1"/>
          </p:nvPr>
        </p:nvSpPr>
        <p:spPr>
          <a:xfrm>
            <a:off x="628650" y="1314825"/>
            <a:ext cx="7984671" cy="2224476"/>
          </a:xfrm>
          <a:solidFill>
            <a:schemeClr val="accent4">
              <a:lumMod val="20000"/>
              <a:lumOff val="80000"/>
            </a:schemeClr>
          </a:solidFill>
        </p:spPr>
        <p:txBody>
          <a:bodyPr>
            <a:normAutofit lnSpcReduction="10000"/>
          </a:bodyPr>
          <a:lstStyle/>
          <a:p>
            <a:r>
              <a:rPr lang="es-ES" sz="1400" b="1" u="sng" dirty="0"/>
              <a:t>SUFICIENCIA</a:t>
            </a:r>
          </a:p>
          <a:p>
            <a:r>
              <a:rPr lang="es-ES" sz="1400" b="1" dirty="0">
                <a:sym typeface="Wingdings" pitchFamily="2" charset="2"/>
              </a:rPr>
              <a:t> </a:t>
            </a:r>
            <a:r>
              <a:rPr lang="es-ES" sz="1400" b="1" dirty="0"/>
              <a:t>Art 50 C E</a:t>
            </a:r>
            <a:r>
              <a:rPr lang="es-ES" sz="1400" dirty="0"/>
              <a:t>: </a:t>
            </a:r>
            <a:r>
              <a:rPr lang="es-ES" sz="1400" i="1" dirty="0"/>
              <a:t>“los poderes públicos garantizarán, mediante pensiones adecuadas y periódicamente actualizadas, la suficiencia económica a los ciudadanos durante la tercera edad”.</a:t>
            </a:r>
            <a:r>
              <a:rPr lang="es-ES" sz="1400" dirty="0"/>
              <a:t> </a:t>
            </a:r>
          </a:p>
          <a:p>
            <a:r>
              <a:rPr lang="es-ES" sz="1400" dirty="0"/>
              <a:t>Concepto amplio de cobertura pero es bastante ambiguo en cuanto al término suficiencia al mencionarla sin utilizar referencia objetiva alguna sobre qué se debe entender por ella. </a:t>
            </a:r>
          </a:p>
          <a:p>
            <a:r>
              <a:rPr lang="es-ES" sz="1400" b="1" dirty="0">
                <a:sym typeface="Wingdings" pitchFamily="2" charset="2"/>
              </a:rPr>
              <a:t> </a:t>
            </a:r>
            <a:r>
              <a:rPr lang="es-ES" sz="1400" b="1" dirty="0"/>
              <a:t>Comisión Europea</a:t>
            </a:r>
            <a:r>
              <a:rPr lang="es-ES" sz="1400" dirty="0"/>
              <a:t>: los sistemas de pensiones deben </a:t>
            </a:r>
            <a:r>
              <a:rPr lang="es-ES" sz="1400" i="1" dirty="0"/>
              <a:t>“mantener unos estándares de bienestar económico de la población jubilada próximos a los que mantenía en su etapa activa”, </a:t>
            </a:r>
          </a:p>
          <a:p>
            <a:r>
              <a:rPr lang="es-ES" sz="1400" dirty="0"/>
              <a:t>Apunta a modelo contributivo de pensiones, al relacionar la prestación con el nivel de renta anterior a la jubilación. </a:t>
            </a:r>
          </a:p>
        </p:txBody>
      </p:sp>
      <p:sp>
        <p:nvSpPr>
          <p:cNvPr id="4" name="Marcador de pie de página 3">
            <a:extLst>
              <a:ext uri="{FF2B5EF4-FFF2-40B4-BE49-F238E27FC236}">
                <a16:creationId xmlns:a16="http://schemas.microsoft.com/office/drawing/2014/main" id="{BE6F3346-61C2-6146-934D-C40D608709A3}"/>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A3D0DC74-C002-584E-834D-5B8E302B38AC}"/>
              </a:ext>
            </a:extLst>
          </p:cNvPr>
          <p:cNvSpPr>
            <a:spLocks noGrp="1"/>
          </p:cNvSpPr>
          <p:nvPr>
            <p:ph type="sldNum" sz="quarter" idx="12"/>
          </p:nvPr>
        </p:nvSpPr>
        <p:spPr/>
        <p:txBody>
          <a:bodyPr/>
          <a:lstStyle/>
          <a:p>
            <a:fld id="{C46B726D-BCFF-1040-96D0-A598ED6A4BBC}" type="slidenum">
              <a:rPr lang="es-ES" smtClean="0"/>
              <a:t>3</a:t>
            </a:fld>
            <a:endParaRPr lang="es-ES"/>
          </a:p>
        </p:txBody>
      </p:sp>
      <p:sp>
        <p:nvSpPr>
          <p:cNvPr id="6" name="CuadroTexto 5">
            <a:extLst>
              <a:ext uri="{FF2B5EF4-FFF2-40B4-BE49-F238E27FC236}">
                <a16:creationId xmlns:a16="http://schemas.microsoft.com/office/drawing/2014/main" id="{EA987811-F084-504F-9602-CB4FD0404BDE}"/>
              </a:ext>
            </a:extLst>
          </p:cNvPr>
          <p:cNvSpPr txBox="1"/>
          <p:nvPr/>
        </p:nvSpPr>
        <p:spPr>
          <a:xfrm>
            <a:off x="591910" y="3601745"/>
            <a:ext cx="8021410" cy="1200329"/>
          </a:xfrm>
          <a:prstGeom prst="rect">
            <a:avLst/>
          </a:prstGeom>
          <a:solidFill>
            <a:schemeClr val="accent4">
              <a:lumMod val="20000"/>
              <a:lumOff val="80000"/>
            </a:schemeClr>
          </a:solidFill>
        </p:spPr>
        <p:txBody>
          <a:bodyPr wrap="square" rtlCol="0">
            <a:spAutoFit/>
          </a:bodyPr>
          <a:lstStyle/>
          <a:p>
            <a:r>
              <a:rPr lang="es-ES" b="1" u="sng" dirty="0"/>
              <a:t>EQUIDAD</a:t>
            </a:r>
          </a:p>
          <a:p>
            <a:r>
              <a:rPr lang="es-ES" dirty="0"/>
              <a:t>Individual: mejor trato a unos vs otros: jubilación parcial con contrato de relevo, BC mínima RETA, … (queso gruyere con demasiados agujeros)</a:t>
            </a:r>
          </a:p>
          <a:p>
            <a:r>
              <a:rPr lang="es-ES" dirty="0"/>
              <a:t>Generacional: carga futura con peores prestaciones</a:t>
            </a:r>
          </a:p>
        </p:txBody>
      </p:sp>
      <p:sp>
        <p:nvSpPr>
          <p:cNvPr id="7" name="CuadroTexto 6">
            <a:extLst>
              <a:ext uri="{FF2B5EF4-FFF2-40B4-BE49-F238E27FC236}">
                <a16:creationId xmlns:a16="http://schemas.microsoft.com/office/drawing/2014/main" id="{A3AF558A-A99C-AE45-98B6-A94675622FCB}"/>
              </a:ext>
            </a:extLst>
          </p:cNvPr>
          <p:cNvSpPr txBox="1"/>
          <p:nvPr/>
        </p:nvSpPr>
        <p:spPr>
          <a:xfrm>
            <a:off x="591909" y="4926948"/>
            <a:ext cx="8021411" cy="923330"/>
          </a:xfrm>
          <a:prstGeom prst="rect">
            <a:avLst/>
          </a:prstGeom>
          <a:solidFill>
            <a:schemeClr val="accent4">
              <a:lumMod val="20000"/>
              <a:lumOff val="80000"/>
            </a:schemeClr>
          </a:solidFill>
        </p:spPr>
        <p:txBody>
          <a:bodyPr wrap="square" rtlCol="0">
            <a:spAutoFit/>
          </a:bodyPr>
          <a:lstStyle/>
          <a:p>
            <a:r>
              <a:rPr lang="es-ES" b="1" u="sng" dirty="0"/>
              <a:t>CRECIMIENTO SANO DE LA ECONOMÍA</a:t>
            </a:r>
          </a:p>
          <a:p>
            <a:r>
              <a:rPr lang="es-ES" dirty="0"/>
              <a:t>Creer mas para repartir más.</a:t>
            </a:r>
          </a:p>
          <a:p>
            <a:r>
              <a:rPr lang="es-ES" dirty="0"/>
              <a:t>Repartir más de lo creado es utilizar la renta de las futuras generaciones</a:t>
            </a:r>
          </a:p>
        </p:txBody>
      </p:sp>
      <p:sp>
        <p:nvSpPr>
          <p:cNvPr id="8" name="CuadroTexto 7">
            <a:extLst>
              <a:ext uri="{FF2B5EF4-FFF2-40B4-BE49-F238E27FC236}">
                <a16:creationId xmlns:a16="http://schemas.microsoft.com/office/drawing/2014/main" id="{36D138A2-8C22-E14F-984E-8DDA833FBDA9}"/>
              </a:ext>
            </a:extLst>
          </p:cNvPr>
          <p:cNvSpPr txBox="1"/>
          <p:nvPr/>
        </p:nvSpPr>
        <p:spPr>
          <a:xfrm>
            <a:off x="628650" y="5987019"/>
            <a:ext cx="7984670" cy="646331"/>
          </a:xfrm>
          <a:prstGeom prst="rect">
            <a:avLst/>
          </a:prstGeom>
          <a:solidFill>
            <a:schemeClr val="bg1">
              <a:lumMod val="65000"/>
            </a:schemeClr>
          </a:solidFill>
        </p:spPr>
        <p:txBody>
          <a:bodyPr wrap="square" rtlCol="0">
            <a:spAutoFit/>
          </a:bodyPr>
          <a:lstStyle/>
          <a:p>
            <a:r>
              <a:rPr lang="es-ES" dirty="0">
                <a:solidFill>
                  <a:schemeClr val="bg1"/>
                </a:solidFill>
              </a:rPr>
              <a:t>NECESIDAD DE VISION GLOBAL Y COHERENTE DEL SISTEMA para encontrar equilibrio </a:t>
            </a:r>
            <a:r>
              <a:rPr lang="es-ES" dirty="0" err="1">
                <a:solidFill>
                  <a:schemeClr val="bg1"/>
                </a:solidFill>
              </a:rPr>
              <a:t>intertemporal</a:t>
            </a:r>
            <a:r>
              <a:rPr lang="es-ES" dirty="0">
                <a:solidFill>
                  <a:schemeClr val="bg1"/>
                </a:solidFill>
              </a:rPr>
              <a:t> estable entre ingresos y gastos (limitar presión corto plazo)</a:t>
            </a:r>
          </a:p>
        </p:txBody>
      </p:sp>
    </p:spTree>
    <p:extLst>
      <p:ext uri="{BB962C8B-B14F-4D97-AF65-F5344CB8AC3E}">
        <p14:creationId xmlns:p14="http://schemas.microsoft.com/office/powerpoint/2010/main" val="47057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2363D-3A73-6341-ACF4-254CA512A3B4}"/>
              </a:ext>
            </a:extLst>
          </p:cNvPr>
          <p:cNvSpPr>
            <a:spLocks noGrp="1"/>
          </p:cNvSpPr>
          <p:nvPr>
            <p:ph type="title"/>
          </p:nvPr>
        </p:nvSpPr>
        <p:spPr>
          <a:xfrm>
            <a:off x="628650" y="325371"/>
            <a:ext cx="7886700" cy="938888"/>
          </a:xfrm>
        </p:spPr>
        <p:txBody>
          <a:bodyPr/>
          <a:lstStyle/>
          <a:p>
            <a:r>
              <a:rPr lang="es-ES" dirty="0"/>
              <a:t>2.- Estructura sistema español pensiones</a:t>
            </a:r>
          </a:p>
        </p:txBody>
      </p:sp>
      <p:sp>
        <p:nvSpPr>
          <p:cNvPr id="3" name="Marcador de contenido 2">
            <a:extLst>
              <a:ext uri="{FF2B5EF4-FFF2-40B4-BE49-F238E27FC236}">
                <a16:creationId xmlns:a16="http://schemas.microsoft.com/office/drawing/2014/main" id="{31154C8B-70FC-754D-8B99-8F4BB836421D}"/>
              </a:ext>
            </a:extLst>
          </p:cNvPr>
          <p:cNvSpPr>
            <a:spLocks noGrp="1"/>
          </p:cNvSpPr>
          <p:nvPr>
            <p:ph idx="1"/>
          </p:nvPr>
        </p:nvSpPr>
        <p:spPr>
          <a:xfrm>
            <a:off x="628650" y="1107820"/>
            <a:ext cx="7886700" cy="4468388"/>
          </a:xfrm>
        </p:spPr>
        <p:txBody>
          <a:bodyPr>
            <a:normAutofit lnSpcReduction="10000"/>
          </a:bodyPr>
          <a:lstStyle/>
          <a:p>
            <a:r>
              <a:rPr lang="es-ES" dirty="0"/>
              <a:t>Primer pilar: sistema contributivo de reparto (PAYG) con mecanismos de solidaridad, financiado básicamente con cuotas sociales (</a:t>
            </a:r>
            <a:r>
              <a:rPr lang="es-ES" u="sng" dirty="0"/>
              <a:t>salario diferido con contrapartida al trabajador</a:t>
            </a:r>
            <a:r>
              <a:rPr lang="es-ES" dirty="0"/>
              <a:t>) y parcialmente con impuestos </a:t>
            </a:r>
            <a:r>
              <a:rPr lang="es-ES" dirty="0">
                <a:sym typeface="Wingdings" pitchFamily="2" charset="2"/>
              </a:rPr>
              <a:t> </a:t>
            </a:r>
            <a:r>
              <a:rPr lang="es-ES" b="1" dirty="0"/>
              <a:t>No es un sistema universal</a:t>
            </a:r>
          </a:p>
          <a:p>
            <a:endParaRPr lang="es-ES" dirty="0"/>
          </a:p>
          <a:p>
            <a:r>
              <a:rPr lang="es-ES" dirty="0"/>
              <a:t>Segundo pilar: componente no contributivo (</a:t>
            </a:r>
            <a:r>
              <a:rPr lang="es-ES" dirty="0" err="1"/>
              <a:t>PNCs</a:t>
            </a:r>
            <a:r>
              <a:rPr lang="es-ES" dirty="0"/>
              <a:t>) pagado con impuestos</a:t>
            </a:r>
          </a:p>
          <a:p>
            <a:endParaRPr lang="es-ES" dirty="0"/>
          </a:p>
          <a:p>
            <a:r>
              <a:rPr lang="es-ES" dirty="0"/>
              <a:t>Tercer pilar: componente voluntario de capitalización (individual y asociado)</a:t>
            </a:r>
          </a:p>
        </p:txBody>
      </p:sp>
      <p:sp>
        <p:nvSpPr>
          <p:cNvPr id="4" name="Marcador de pie de página 3">
            <a:extLst>
              <a:ext uri="{FF2B5EF4-FFF2-40B4-BE49-F238E27FC236}">
                <a16:creationId xmlns:a16="http://schemas.microsoft.com/office/drawing/2014/main" id="{0C900CDA-8128-5642-B0A0-06E34FEC7E08}"/>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532949DC-CF17-1247-BE48-B3DECBFAAF17}"/>
              </a:ext>
            </a:extLst>
          </p:cNvPr>
          <p:cNvSpPr>
            <a:spLocks noGrp="1"/>
          </p:cNvSpPr>
          <p:nvPr>
            <p:ph type="sldNum" sz="quarter" idx="12"/>
          </p:nvPr>
        </p:nvSpPr>
        <p:spPr/>
        <p:txBody>
          <a:bodyPr/>
          <a:lstStyle/>
          <a:p>
            <a:fld id="{C46B726D-BCFF-1040-96D0-A598ED6A4BBC}" type="slidenum">
              <a:rPr lang="es-ES" smtClean="0"/>
              <a:t>4</a:t>
            </a:fld>
            <a:endParaRPr lang="es-ES"/>
          </a:p>
        </p:txBody>
      </p:sp>
      <p:sp>
        <p:nvSpPr>
          <p:cNvPr id="6" name="CuadroTexto 5">
            <a:extLst>
              <a:ext uri="{FF2B5EF4-FFF2-40B4-BE49-F238E27FC236}">
                <a16:creationId xmlns:a16="http://schemas.microsoft.com/office/drawing/2014/main" id="{DC0FC33E-A76F-444C-A9BB-7C50AAA5CFEC}"/>
              </a:ext>
            </a:extLst>
          </p:cNvPr>
          <p:cNvSpPr txBox="1"/>
          <p:nvPr/>
        </p:nvSpPr>
        <p:spPr>
          <a:xfrm>
            <a:off x="628650" y="5690507"/>
            <a:ext cx="7886700" cy="707886"/>
          </a:xfrm>
          <a:prstGeom prst="rect">
            <a:avLst/>
          </a:prstGeom>
          <a:solidFill>
            <a:schemeClr val="bg1">
              <a:lumMod val="65000"/>
            </a:schemeClr>
          </a:solidFill>
        </p:spPr>
        <p:txBody>
          <a:bodyPr wrap="square" rtlCol="0">
            <a:spAutoFit/>
          </a:bodyPr>
          <a:lstStyle/>
          <a:p>
            <a:r>
              <a:rPr lang="es-ES" sz="2000" dirty="0">
                <a:solidFill>
                  <a:schemeClr val="bg1"/>
                </a:solidFill>
              </a:rPr>
              <a:t>El sistema no puede ser lo mismo (muy contributivo) y lo contrario (muy universal)</a:t>
            </a:r>
          </a:p>
        </p:txBody>
      </p:sp>
    </p:spTree>
    <p:extLst>
      <p:ext uri="{BB962C8B-B14F-4D97-AF65-F5344CB8AC3E}">
        <p14:creationId xmlns:p14="http://schemas.microsoft.com/office/powerpoint/2010/main" val="235452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7881"/>
          </a:xfrm>
        </p:spPr>
        <p:txBody>
          <a:bodyPr>
            <a:normAutofit/>
          </a:bodyPr>
          <a:lstStyle/>
          <a:p>
            <a:r>
              <a:rPr lang="en-US" sz="3200" dirty="0">
                <a:solidFill>
                  <a:schemeClr val="accent3">
                    <a:lumMod val="50000"/>
                  </a:schemeClr>
                </a:solidFill>
              </a:rPr>
              <a:t>3.1 </a:t>
            </a:r>
            <a:r>
              <a:rPr lang="en-US" sz="3200" dirty="0" err="1">
                <a:solidFill>
                  <a:schemeClr val="accent3">
                    <a:lumMod val="50000"/>
                  </a:schemeClr>
                </a:solidFill>
              </a:rPr>
              <a:t>Evolución</a:t>
            </a:r>
            <a:r>
              <a:rPr lang="en-US" sz="3200" dirty="0">
                <a:solidFill>
                  <a:schemeClr val="accent3">
                    <a:lumMod val="50000"/>
                  </a:schemeClr>
                </a:solidFill>
              </a:rPr>
              <a:t> </a:t>
            </a:r>
            <a:r>
              <a:rPr lang="en-US" sz="3200" dirty="0" err="1">
                <a:solidFill>
                  <a:schemeClr val="accent3">
                    <a:lumMod val="50000"/>
                  </a:schemeClr>
                </a:solidFill>
              </a:rPr>
              <a:t>gasto</a:t>
            </a:r>
            <a:r>
              <a:rPr lang="en-US" sz="3200" dirty="0">
                <a:solidFill>
                  <a:schemeClr val="accent3">
                    <a:lumMod val="50000"/>
                  </a:schemeClr>
                </a:solidFill>
              </a:rPr>
              <a:t> </a:t>
            </a:r>
            <a:r>
              <a:rPr lang="en-US" sz="3200" dirty="0" err="1">
                <a:solidFill>
                  <a:schemeClr val="accent3">
                    <a:lumMod val="50000"/>
                  </a:schemeClr>
                </a:solidFill>
              </a:rPr>
              <a:t>pensiones</a:t>
            </a:r>
            <a:endParaRPr lang="en-US" sz="3200" dirty="0">
              <a:solidFill>
                <a:schemeClr val="accent3">
                  <a:lumMod val="50000"/>
                </a:schemeClr>
              </a:solidFill>
            </a:endParaRPr>
          </a:p>
        </p:txBody>
      </p:sp>
      <p:graphicFrame>
        <p:nvGraphicFramePr>
          <p:cNvPr id="8" name="8 Gráfico">
            <a:extLst>
              <a:ext uri="{FF2B5EF4-FFF2-40B4-BE49-F238E27FC236}">
                <a16:creationId xmlns:a16="http://schemas.microsoft.com/office/drawing/2014/main" id="{00000000-0008-0000-0000-000009000000}"/>
              </a:ext>
            </a:extLst>
          </p:cNvPr>
          <p:cNvGraphicFramePr>
            <a:graphicFrameLocks noGrp="1"/>
          </p:cNvGraphicFramePr>
          <p:nvPr>
            <p:ph idx="1"/>
            <p:extLst/>
          </p:nvPr>
        </p:nvGraphicFramePr>
        <p:xfrm>
          <a:off x="136643" y="1499303"/>
          <a:ext cx="4810948" cy="2644541"/>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pie de página 2">
            <a:extLst>
              <a:ext uri="{FF2B5EF4-FFF2-40B4-BE49-F238E27FC236}">
                <a16:creationId xmlns:a16="http://schemas.microsoft.com/office/drawing/2014/main" id="{A2C9458C-94A5-E64A-A109-4E1CC32F5EA1}"/>
              </a:ext>
            </a:extLst>
          </p:cNvPr>
          <p:cNvSpPr>
            <a:spLocks noGrp="1"/>
          </p:cNvSpPr>
          <p:nvPr>
            <p:ph type="ftr" sz="quarter" idx="11"/>
          </p:nvPr>
        </p:nvSpPr>
        <p:spPr/>
        <p:txBody>
          <a:bodyPr/>
          <a:lstStyle/>
          <a:p>
            <a:r>
              <a:rPr lang="en-US" dirty="0"/>
              <a:t>MAGD doc </a:t>
            </a:r>
            <a:r>
              <a:rPr lang="en-US" dirty="0" err="1"/>
              <a:t>Fedea</a:t>
            </a:r>
            <a:endParaRPr lang="en-US" dirty="0"/>
          </a:p>
        </p:txBody>
      </p:sp>
      <p:sp>
        <p:nvSpPr>
          <p:cNvPr id="4" name="Marcador de número de diapositiva 3">
            <a:extLst>
              <a:ext uri="{FF2B5EF4-FFF2-40B4-BE49-F238E27FC236}">
                <a16:creationId xmlns:a16="http://schemas.microsoft.com/office/drawing/2014/main" id="{975C2DC6-1CD5-D845-991C-577FEBB28BBD}"/>
              </a:ext>
            </a:extLst>
          </p:cNvPr>
          <p:cNvSpPr>
            <a:spLocks noGrp="1"/>
          </p:cNvSpPr>
          <p:nvPr>
            <p:ph type="sldNum" sz="quarter" idx="12"/>
          </p:nvPr>
        </p:nvSpPr>
        <p:spPr/>
        <p:txBody>
          <a:bodyPr/>
          <a:lstStyle/>
          <a:p>
            <a:fld id="{C45176D6-3730-C94B-9FB3-9705FB0B3334}" type="slidenum">
              <a:rPr lang="en-US" smtClean="0"/>
              <a:t>5</a:t>
            </a:fld>
            <a:endParaRPr lang="en-US"/>
          </a:p>
        </p:txBody>
      </p:sp>
      <p:graphicFrame>
        <p:nvGraphicFramePr>
          <p:cNvPr id="5" name="Gráfico 6">
            <a:extLst>
              <a:ext uri="{FF2B5EF4-FFF2-40B4-BE49-F238E27FC236}">
                <a16:creationId xmlns:a16="http://schemas.microsoft.com/office/drawing/2014/main" id="{00000000-0008-0000-0000-000008000000}"/>
              </a:ext>
            </a:extLst>
          </p:cNvPr>
          <p:cNvGraphicFramePr/>
          <p:nvPr>
            <p:extLst/>
          </p:nvPr>
        </p:nvGraphicFramePr>
        <p:xfrm>
          <a:off x="4669239" y="1508249"/>
          <a:ext cx="4454172" cy="26096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7390" y="5088941"/>
            <a:ext cx="8299410" cy="646331"/>
          </a:xfrm>
          <a:prstGeom prst="rect">
            <a:avLst/>
          </a:prstGeom>
          <a:noFill/>
        </p:spPr>
        <p:txBody>
          <a:bodyPr wrap="square" rtlCol="0">
            <a:spAutoFit/>
          </a:bodyPr>
          <a:lstStyle/>
          <a:p>
            <a:r>
              <a:rPr lang="en-US" dirty="0"/>
              <a:t>La ratio en </a:t>
            </a:r>
            <a:r>
              <a:rPr lang="en-US" dirty="0" err="1"/>
              <a:t>relación</a:t>
            </a:r>
            <a:r>
              <a:rPr lang="en-US" dirty="0"/>
              <a:t> con el PIB se ha </a:t>
            </a:r>
            <a:r>
              <a:rPr lang="en-US" dirty="0" err="1"/>
              <a:t>disparado</a:t>
            </a:r>
            <a:r>
              <a:rPr lang="en-US" dirty="0"/>
              <a:t> </a:t>
            </a:r>
            <a:r>
              <a:rPr lang="en-US" dirty="0" err="1"/>
              <a:t>desde</a:t>
            </a:r>
            <a:r>
              <a:rPr lang="en-US" dirty="0"/>
              <a:t> 2007 (+3,4 </a:t>
            </a:r>
            <a:r>
              <a:rPr lang="en-US" dirty="0" err="1"/>
              <a:t>puntos</a:t>
            </a:r>
            <a:r>
              <a:rPr lang="en-US" dirty="0"/>
              <a:t> del PIB)</a:t>
            </a:r>
          </a:p>
          <a:p>
            <a:r>
              <a:rPr lang="en-US" dirty="0" err="1"/>
              <a:t>Explica</a:t>
            </a:r>
            <a:r>
              <a:rPr lang="en-US" dirty="0"/>
              <a:t> </a:t>
            </a:r>
            <a:r>
              <a:rPr lang="en-US" dirty="0" err="1"/>
              <a:t>casi</a:t>
            </a:r>
            <a:r>
              <a:rPr lang="en-US" dirty="0"/>
              <a:t> </a:t>
            </a:r>
            <a:r>
              <a:rPr lang="en-US" dirty="0" err="1"/>
              <a:t>todo</a:t>
            </a:r>
            <a:r>
              <a:rPr lang="en-US" dirty="0"/>
              <a:t> el </a:t>
            </a:r>
            <a:r>
              <a:rPr lang="en-US" dirty="0" err="1"/>
              <a:t>aumento</a:t>
            </a:r>
            <a:r>
              <a:rPr lang="en-US" dirty="0"/>
              <a:t> de </a:t>
            </a:r>
            <a:r>
              <a:rPr lang="en-US" dirty="0" err="1"/>
              <a:t>gasto</a:t>
            </a:r>
            <a:r>
              <a:rPr lang="en-US" dirty="0"/>
              <a:t> </a:t>
            </a:r>
            <a:r>
              <a:rPr lang="en-US" dirty="0" err="1"/>
              <a:t>en</a:t>
            </a:r>
            <a:r>
              <a:rPr lang="en-US" dirty="0"/>
              <a:t> </a:t>
            </a:r>
            <a:r>
              <a:rPr lang="en-US" dirty="0" err="1"/>
              <a:t>protección</a:t>
            </a:r>
            <a:r>
              <a:rPr lang="en-US" dirty="0"/>
              <a:t> social (de 12,8 a 16,8% del PIB)</a:t>
            </a:r>
          </a:p>
        </p:txBody>
      </p:sp>
      <p:sp>
        <p:nvSpPr>
          <p:cNvPr id="7" name="CuadroTexto 6">
            <a:extLst>
              <a:ext uri="{FF2B5EF4-FFF2-40B4-BE49-F238E27FC236}">
                <a16:creationId xmlns:a16="http://schemas.microsoft.com/office/drawing/2014/main" id="{D6C9DDB4-3C16-8F4D-8826-E9E502B31332}"/>
              </a:ext>
            </a:extLst>
          </p:cNvPr>
          <p:cNvSpPr txBox="1"/>
          <p:nvPr/>
        </p:nvSpPr>
        <p:spPr>
          <a:xfrm>
            <a:off x="351171" y="1016772"/>
            <a:ext cx="4490391" cy="369332"/>
          </a:xfrm>
          <a:prstGeom prst="rect">
            <a:avLst/>
          </a:prstGeom>
          <a:noFill/>
        </p:spPr>
        <p:txBody>
          <a:bodyPr wrap="square" rtlCol="0">
            <a:spAutoFit/>
          </a:bodyPr>
          <a:lstStyle/>
          <a:p>
            <a:r>
              <a:rPr lang="es-ES" dirty="0"/>
              <a:t>Evolución gasto público pensiones </a:t>
            </a:r>
          </a:p>
        </p:txBody>
      </p:sp>
      <p:sp>
        <p:nvSpPr>
          <p:cNvPr id="9" name="CuadroTexto 8">
            <a:extLst>
              <a:ext uri="{FF2B5EF4-FFF2-40B4-BE49-F238E27FC236}">
                <a16:creationId xmlns:a16="http://schemas.microsoft.com/office/drawing/2014/main" id="{FC82879A-F64E-A342-9D9A-DE69205D7D75}"/>
              </a:ext>
            </a:extLst>
          </p:cNvPr>
          <p:cNvSpPr txBox="1"/>
          <p:nvPr/>
        </p:nvSpPr>
        <p:spPr>
          <a:xfrm>
            <a:off x="5057030" y="1025718"/>
            <a:ext cx="3678590" cy="369332"/>
          </a:xfrm>
          <a:prstGeom prst="rect">
            <a:avLst/>
          </a:prstGeom>
          <a:noFill/>
        </p:spPr>
        <p:txBody>
          <a:bodyPr wrap="square" rtlCol="0">
            <a:spAutoFit/>
          </a:bodyPr>
          <a:lstStyle/>
          <a:p>
            <a:r>
              <a:rPr lang="es-ES" dirty="0"/>
              <a:t>Estructura gasto</a:t>
            </a:r>
          </a:p>
        </p:txBody>
      </p:sp>
      <p:sp>
        <p:nvSpPr>
          <p:cNvPr id="10" name="CuadroTexto 9">
            <a:extLst>
              <a:ext uri="{FF2B5EF4-FFF2-40B4-BE49-F238E27FC236}">
                <a16:creationId xmlns:a16="http://schemas.microsoft.com/office/drawing/2014/main" id="{789870EC-311E-CF47-9804-E02A111AED04}"/>
              </a:ext>
            </a:extLst>
          </p:cNvPr>
          <p:cNvSpPr txBox="1"/>
          <p:nvPr/>
        </p:nvSpPr>
        <p:spPr>
          <a:xfrm>
            <a:off x="387390" y="4226315"/>
            <a:ext cx="4184610" cy="584775"/>
          </a:xfrm>
          <a:prstGeom prst="rect">
            <a:avLst/>
          </a:prstGeom>
          <a:noFill/>
        </p:spPr>
        <p:txBody>
          <a:bodyPr wrap="square" rtlCol="0">
            <a:spAutoFit/>
          </a:bodyPr>
          <a:lstStyle/>
          <a:p>
            <a:r>
              <a:rPr lang="en-US" sz="1600" dirty="0"/>
              <a:t>El </a:t>
            </a:r>
            <a:r>
              <a:rPr lang="en-US" sz="1600" dirty="0" err="1"/>
              <a:t>gasto</a:t>
            </a:r>
            <a:r>
              <a:rPr lang="en-US" sz="1600" dirty="0"/>
              <a:t> </a:t>
            </a:r>
            <a:r>
              <a:rPr lang="en-US" sz="1600" dirty="0" err="1"/>
              <a:t>en</a:t>
            </a:r>
            <a:r>
              <a:rPr lang="en-US" sz="1600" dirty="0"/>
              <a:t> </a:t>
            </a:r>
            <a:r>
              <a:rPr lang="en-US" sz="1600" dirty="0" err="1"/>
              <a:t>pensiones</a:t>
            </a:r>
            <a:r>
              <a:rPr lang="en-US" sz="1600" dirty="0"/>
              <a:t> (euros </a:t>
            </a:r>
            <a:r>
              <a:rPr lang="en-US" sz="1600" dirty="0" err="1"/>
              <a:t>constantes</a:t>
            </a:r>
            <a:r>
              <a:rPr lang="en-US" sz="1600" dirty="0"/>
              <a:t>) ha </a:t>
            </a:r>
            <a:r>
              <a:rPr lang="en-US" sz="1600" dirty="0" err="1"/>
              <a:t>crecido</a:t>
            </a:r>
            <a:r>
              <a:rPr lang="en-US" sz="1600" dirty="0"/>
              <a:t> de forma </a:t>
            </a:r>
            <a:r>
              <a:rPr lang="en-US" sz="1600" dirty="0" err="1"/>
              <a:t>continuada</a:t>
            </a:r>
            <a:r>
              <a:rPr lang="en-US" sz="1600" dirty="0"/>
              <a:t> </a:t>
            </a:r>
            <a:r>
              <a:rPr lang="en-US" sz="1600" dirty="0" err="1"/>
              <a:t>desde</a:t>
            </a:r>
            <a:r>
              <a:rPr lang="en-US" sz="1600" dirty="0"/>
              <a:t> 1993</a:t>
            </a:r>
          </a:p>
        </p:txBody>
      </p:sp>
    </p:spTree>
    <p:extLst>
      <p:ext uri="{BB962C8B-B14F-4D97-AF65-F5344CB8AC3E}">
        <p14:creationId xmlns:p14="http://schemas.microsoft.com/office/powerpoint/2010/main" val="19775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Graphic spid="5" grpId="0">
        <p:bldAsOne/>
      </p:bldGraphic>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F965CE2-774F-1744-B14C-ABB020EA4376}"/>
              </a:ext>
            </a:extLst>
          </p:cNvPr>
          <p:cNvSpPr>
            <a:spLocks noGrp="1"/>
          </p:cNvSpPr>
          <p:nvPr>
            <p:ph type="ftr" sz="quarter" idx="11"/>
          </p:nvPr>
        </p:nvSpPr>
        <p:spPr/>
        <p:txBody>
          <a:bodyPr/>
          <a:lstStyle/>
          <a:p>
            <a:r>
              <a:rPr lang="en-US"/>
              <a:t>MAGD</a:t>
            </a:r>
          </a:p>
        </p:txBody>
      </p:sp>
      <p:sp>
        <p:nvSpPr>
          <p:cNvPr id="6" name="Marcador de número de diapositiva 5">
            <a:extLst>
              <a:ext uri="{FF2B5EF4-FFF2-40B4-BE49-F238E27FC236}">
                <a16:creationId xmlns:a16="http://schemas.microsoft.com/office/drawing/2014/main" id="{296E1DB5-A179-B34F-9F0F-2A5C829B968C}"/>
              </a:ext>
            </a:extLst>
          </p:cNvPr>
          <p:cNvSpPr>
            <a:spLocks noGrp="1"/>
          </p:cNvSpPr>
          <p:nvPr>
            <p:ph type="sldNum" sz="quarter" idx="12"/>
          </p:nvPr>
        </p:nvSpPr>
        <p:spPr/>
        <p:txBody>
          <a:bodyPr/>
          <a:lstStyle/>
          <a:p>
            <a:fld id="{C45176D6-3730-C94B-9FB3-9705FB0B3334}" type="slidenum">
              <a:rPr lang="en-US" smtClean="0"/>
              <a:t>6</a:t>
            </a:fld>
            <a:endParaRPr lang="en-US"/>
          </a:p>
        </p:txBody>
      </p:sp>
      <p:sp>
        <p:nvSpPr>
          <p:cNvPr id="10" name="Title 1">
            <a:extLst>
              <a:ext uri="{FF2B5EF4-FFF2-40B4-BE49-F238E27FC236}">
                <a16:creationId xmlns:a16="http://schemas.microsoft.com/office/drawing/2014/main" id="{749916AB-6A72-C443-9142-06B92DB60FC0}"/>
              </a:ext>
            </a:extLst>
          </p:cNvPr>
          <p:cNvSpPr>
            <a:spLocks noGrp="1"/>
          </p:cNvSpPr>
          <p:nvPr>
            <p:ph type="title"/>
          </p:nvPr>
        </p:nvSpPr>
        <p:spPr>
          <a:xfrm>
            <a:off x="630238" y="222250"/>
            <a:ext cx="7772400" cy="697574"/>
          </a:xfrm>
        </p:spPr>
        <p:txBody>
          <a:bodyPr>
            <a:normAutofit/>
          </a:bodyPr>
          <a:lstStyle/>
          <a:p>
            <a:r>
              <a:rPr lang="en-US" sz="3600" dirty="0">
                <a:solidFill>
                  <a:schemeClr val="accent3">
                    <a:lumMod val="50000"/>
                  </a:schemeClr>
                </a:solidFill>
              </a:rPr>
              <a:t>3.2 - </a:t>
            </a:r>
            <a:r>
              <a:rPr lang="en-US" sz="3600" dirty="0" err="1">
                <a:solidFill>
                  <a:schemeClr val="accent3">
                    <a:lumMod val="50000"/>
                  </a:schemeClr>
                </a:solidFill>
              </a:rPr>
              <a:t>Pasado</a:t>
            </a:r>
            <a:r>
              <a:rPr lang="en-US" sz="3600" dirty="0">
                <a:solidFill>
                  <a:schemeClr val="accent3">
                    <a:lumMod val="50000"/>
                  </a:schemeClr>
                </a:solidFill>
              </a:rPr>
              <a:t> </a:t>
            </a:r>
            <a:r>
              <a:rPr lang="en-US" sz="3600" dirty="0" err="1">
                <a:solidFill>
                  <a:schemeClr val="accent3">
                    <a:lumMod val="50000"/>
                  </a:schemeClr>
                </a:solidFill>
              </a:rPr>
              <a:t>reciente</a:t>
            </a:r>
            <a:endParaRPr lang="en-US" sz="3600" dirty="0">
              <a:solidFill>
                <a:schemeClr val="accent3">
                  <a:lumMod val="50000"/>
                </a:schemeClr>
              </a:solidFill>
            </a:endParaRPr>
          </a:p>
        </p:txBody>
      </p:sp>
      <p:graphicFrame>
        <p:nvGraphicFramePr>
          <p:cNvPr id="11" name="1 Gráfico">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798703636"/>
              </p:ext>
            </p:extLst>
          </p:nvPr>
        </p:nvGraphicFramePr>
        <p:xfrm>
          <a:off x="112861" y="1424240"/>
          <a:ext cx="5017939" cy="2592754"/>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EF0E6E60-1C11-974E-8346-BBEA4940515C}"/>
              </a:ext>
            </a:extLst>
          </p:cNvPr>
          <p:cNvSpPr txBox="1"/>
          <p:nvPr/>
        </p:nvSpPr>
        <p:spPr>
          <a:xfrm>
            <a:off x="3838272" y="1743016"/>
            <a:ext cx="1515533" cy="2246769"/>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S" sz="1400" dirty="0"/>
              <a:t>Diferencia 34.342 millones (3,2 </a:t>
            </a:r>
            <a:r>
              <a:rPr lang="es-ES" sz="1400" dirty="0" err="1"/>
              <a:t>pp</a:t>
            </a:r>
            <a:r>
              <a:rPr lang="es-ES" sz="1400" dirty="0"/>
              <a:t> PIB) de euros</a:t>
            </a:r>
          </a:p>
          <a:p>
            <a:endParaRPr lang="es-ES" sz="1400" dirty="0"/>
          </a:p>
          <a:p>
            <a:endParaRPr lang="es-ES" sz="1400" dirty="0"/>
          </a:p>
          <a:p>
            <a:r>
              <a:rPr lang="es-ES" sz="1400" dirty="0"/>
              <a:t>Saldo todavía peor sin aportaciones AGE y cuotas desempleados</a:t>
            </a:r>
          </a:p>
        </p:txBody>
      </p:sp>
      <p:sp>
        <p:nvSpPr>
          <p:cNvPr id="14" name="CuadroTexto 13">
            <a:extLst>
              <a:ext uri="{FF2B5EF4-FFF2-40B4-BE49-F238E27FC236}">
                <a16:creationId xmlns:a16="http://schemas.microsoft.com/office/drawing/2014/main" id="{250C3ABF-33DC-F64F-90A2-1B02BBEFFAC6}"/>
              </a:ext>
            </a:extLst>
          </p:cNvPr>
          <p:cNvSpPr txBox="1"/>
          <p:nvPr/>
        </p:nvSpPr>
        <p:spPr>
          <a:xfrm>
            <a:off x="281827" y="4090189"/>
            <a:ext cx="2467488" cy="738664"/>
          </a:xfrm>
          <a:prstGeom prst="rect">
            <a:avLst/>
          </a:prstGeom>
          <a:solidFill>
            <a:schemeClr val="bg1">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400" dirty="0"/>
              <a:t>Cuotas sociales ▽10,5%</a:t>
            </a:r>
          </a:p>
          <a:p>
            <a:r>
              <a:rPr lang="es-ES" sz="1400" dirty="0"/>
              <a:t>por destrucción 2,9 millones de empleos</a:t>
            </a:r>
          </a:p>
        </p:txBody>
      </p:sp>
      <p:sp>
        <p:nvSpPr>
          <p:cNvPr id="15" name="CuadroTexto 14">
            <a:extLst>
              <a:ext uri="{FF2B5EF4-FFF2-40B4-BE49-F238E27FC236}">
                <a16:creationId xmlns:a16="http://schemas.microsoft.com/office/drawing/2014/main" id="{744C1D2A-382A-1541-A036-F4C64B4D9C4E}"/>
              </a:ext>
            </a:extLst>
          </p:cNvPr>
          <p:cNvSpPr txBox="1"/>
          <p:nvPr/>
        </p:nvSpPr>
        <p:spPr>
          <a:xfrm>
            <a:off x="2886316" y="4091719"/>
            <a:ext cx="2467489" cy="954107"/>
          </a:xfrm>
          <a:prstGeom prst="rect">
            <a:avLst/>
          </a:prstGeom>
          <a:solidFill>
            <a:schemeClr val="bg1">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400" dirty="0"/>
              <a:t>△28,1% gasto pensiones:</a:t>
            </a:r>
          </a:p>
          <a:p>
            <a:r>
              <a:rPr lang="es-ES" sz="1400" dirty="0"/>
              <a:t>* Número pensiones: +8%</a:t>
            </a:r>
          </a:p>
          <a:p>
            <a:r>
              <a:rPr lang="es-ES" sz="1400" dirty="0"/>
              <a:t>* Cuantía media: 18,9%  (11,8% real)</a:t>
            </a:r>
          </a:p>
        </p:txBody>
      </p:sp>
      <p:sp>
        <p:nvSpPr>
          <p:cNvPr id="2" name="CuadroTexto 1">
            <a:extLst>
              <a:ext uri="{FF2B5EF4-FFF2-40B4-BE49-F238E27FC236}">
                <a16:creationId xmlns:a16="http://schemas.microsoft.com/office/drawing/2014/main" id="{8C9262C3-579C-7543-864E-95C7F91011B2}"/>
              </a:ext>
            </a:extLst>
          </p:cNvPr>
          <p:cNvSpPr txBox="1"/>
          <p:nvPr/>
        </p:nvSpPr>
        <p:spPr>
          <a:xfrm>
            <a:off x="281827" y="940898"/>
            <a:ext cx="7917609" cy="369332"/>
          </a:xfrm>
          <a:prstGeom prst="rect">
            <a:avLst/>
          </a:prstGeom>
          <a:solidFill>
            <a:schemeClr val="bg1">
              <a:lumMod val="75000"/>
            </a:schemeClr>
          </a:solidFill>
        </p:spPr>
        <p:txBody>
          <a:bodyPr wrap="square" rtlCol="0">
            <a:spAutoFit/>
          </a:bodyPr>
          <a:lstStyle/>
          <a:p>
            <a:r>
              <a:rPr lang="es-ES" dirty="0"/>
              <a:t>a) En los peor de la crisis 2008-2013: ▽PIB -8%</a:t>
            </a:r>
          </a:p>
        </p:txBody>
      </p:sp>
      <p:sp>
        <p:nvSpPr>
          <p:cNvPr id="13" name="CuadroTexto 12">
            <a:extLst>
              <a:ext uri="{FF2B5EF4-FFF2-40B4-BE49-F238E27FC236}">
                <a16:creationId xmlns:a16="http://schemas.microsoft.com/office/drawing/2014/main" id="{59738057-9218-2142-A2B1-AD1898811364}"/>
              </a:ext>
            </a:extLst>
          </p:cNvPr>
          <p:cNvSpPr txBox="1"/>
          <p:nvPr/>
        </p:nvSpPr>
        <p:spPr>
          <a:xfrm>
            <a:off x="281827" y="5168558"/>
            <a:ext cx="7917609" cy="646331"/>
          </a:xfrm>
          <a:prstGeom prst="rect">
            <a:avLst/>
          </a:prstGeom>
          <a:solidFill>
            <a:schemeClr val="bg1">
              <a:lumMod val="75000"/>
            </a:schemeClr>
          </a:solidFill>
        </p:spPr>
        <p:txBody>
          <a:bodyPr wrap="square" rtlCol="0">
            <a:spAutoFit/>
          </a:bodyPr>
          <a:lstStyle/>
          <a:p>
            <a:r>
              <a:rPr lang="es-ES" dirty="0"/>
              <a:t>b) En la recuperación económica 2014-2018.  Mejora ingresos no ha sido suficiente para cubrir desfase anterior y nuevo crecimiento del gasto</a:t>
            </a:r>
          </a:p>
        </p:txBody>
      </p:sp>
      <p:graphicFrame>
        <p:nvGraphicFramePr>
          <p:cNvPr id="16" name="Gráfico 15">
            <a:extLst>
              <a:ext uri="{FF2B5EF4-FFF2-40B4-BE49-F238E27FC236}">
                <a16:creationId xmlns:a16="http://schemas.microsoft.com/office/drawing/2014/main" id="{1369B2C5-0B1D-C64E-B908-C8344439D439}"/>
              </a:ext>
            </a:extLst>
          </p:cNvPr>
          <p:cNvGraphicFramePr/>
          <p:nvPr>
            <p:extLst>
              <p:ext uri="{D42A27DB-BD31-4B8C-83A1-F6EECF244321}">
                <p14:modId xmlns:p14="http://schemas.microsoft.com/office/powerpoint/2010/main" val="1838454482"/>
              </p:ext>
            </p:extLst>
          </p:nvPr>
        </p:nvGraphicFramePr>
        <p:xfrm>
          <a:off x="5480432" y="1838569"/>
          <a:ext cx="3550707" cy="1947364"/>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62CC7940-6F9C-7840-B40D-FA955B75F7A0}"/>
              </a:ext>
            </a:extLst>
          </p:cNvPr>
          <p:cNvSpPr txBox="1"/>
          <p:nvPr/>
        </p:nvSpPr>
        <p:spPr>
          <a:xfrm>
            <a:off x="281827" y="5934243"/>
            <a:ext cx="7917609" cy="646331"/>
          </a:xfrm>
          <a:prstGeom prst="rect">
            <a:avLst/>
          </a:prstGeom>
          <a:solidFill>
            <a:schemeClr val="accent4">
              <a:lumMod val="60000"/>
              <a:lumOff val="40000"/>
            </a:schemeClr>
          </a:solidFill>
        </p:spPr>
        <p:txBody>
          <a:bodyPr wrap="square" rtlCol="0">
            <a:spAutoFit/>
          </a:bodyPr>
          <a:lstStyle/>
          <a:p>
            <a:r>
              <a:rPr lang="es-ES" b="1" dirty="0"/>
              <a:t>Saldo 2007-2018: - 39.681 millones</a:t>
            </a:r>
          </a:p>
          <a:p>
            <a:r>
              <a:rPr lang="es-ES" dirty="0"/>
              <a:t>Ingresos: + 7.127 millones ; pensiones: +46,808 millones</a:t>
            </a:r>
          </a:p>
        </p:txBody>
      </p:sp>
    </p:spTree>
    <p:extLst>
      <p:ext uri="{BB962C8B-B14F-4D97-AF65-F5344CB8AC3E}">
        <p14:creationId xmlns:p14="http://schemas.microsoft.com/office/powerpoint/2010/main" val="14672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12" grpId="0" animBg="1"/>
      <p:bldP spid="14" grpId="0" animBg="1"/>
      <p:bldP spid="15" grpId="0" animBg="1"/>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4E206-6434-FF44-92F2-296F7082D2A9}"/>
              </a:ext>
            </a:extLst>
          </p:cNvPr>
          <p:cNvSpPr>
            <a:spLocks noGrp="1"/>
          </p:cNvSpPr>
          <p:nvPr>
            <p:ph type="title"/>
          </p:nvPr>
        </p:nvSpPr>
        <p:spPr>
          <a:xfrm>
            <a:off x="447410" y="369901"/>
            <a:ext cx="7886700" cy="845607"/>
          </a:xfrm>
        </p:spPr>
        <p:txBody>
          <a:bodyPr>
            <a:normAutofit fontScale="90000"/>
          </a:bodyPr>
          <a:lstStyle/>
          <a:p>
            <a:r>
              <a:rPr lang="es-ES" dirty="0"/>
              <a:t>3.2 Cambio de signo en el saldo anual, de superávit a déficit</a:t>
            </a:r>
          </a:p>
        </p:txBody>
      </p:sp>
      <p:sp>
        <p:nvSpPr>
          <p:cNvPr id="3" name="Marcador de contenido 2">
            <a:extLst>
              <a:ext uri="{FF2B5EF4-FFF2-40B4-BE49-F238E27FC236}">
                <a16:creationId xmlns:a16="http://schemas.microsoft.com/office/drawing/2014/main" id="{BE2DB370-56E3-4F4F-830D-7408AEE8EA76}"/>
              </a:ext>
            </a:extLst>
          </p:cNvPr>
          <p:cNvSpPr>
            <a:spLocks noGrp="1"/>
          </p:cNvSpPr>
          <p:nvPr>
            <p:ph idx="1"/>
          </p:nvPr>
        </p:nvSpPr>
        <p:spPr>
          <a:xfrm>
            <a:off x="181240" y="4664076"/>
            <a:ext cx="4390760" cy="856192"/>
          </a:xfrm>
          <a:solidFill>
            <a:schemeClr val="bg1">
              <a:lumMod val="85000"/>
            </a:schemeClr>
          </a:solidFill>
        </p:spPr>
        <p:txBody>
          <a:bodyPr>
            <a:normAutofit/>
          </a:bodyPr>
          <a:lstStyle/>
          <a:p>
            <a:r>
              <a:rPr lang="es-ES" sz="1800" dirty="0"/>
              <a:t>El esfuerzo por mejorar pensiones en contexto de grave crisis ha generado un déficit </a:t>
            </a:r>
          </a:p>
        </p:txBody>
      </p:sp>
      <p:sp>
        <p:nvSpPr>
          <p:cNvPr id="4" name="Marcador de pie de página 3">
            <a:extLst>
              <a:ext uri="{FF2B5EF4-FFF2-40B4-BE49-F238E27FC236}">
                <a16:creationId xmlns:a16="http://schemas.microsoft.com/office/drawing/2014/main" id="{6226F568-D55D-3249-9EE0-0E64BE279EA9}"/>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B34C6024-6A67-5849-A217-9189AD775B74}"/>
              </a:ext>
            </a:extLst>
          </p:cNvPr>
          <p:cNvSpPr>
            <a:spLocks noGrp="1"/>
          </p:cNvSpPr>
          <p:nvPr>
            <p:ph type="sldNum" sz="quarter" idx="12"/>
          </p:nvPr>
        </p:nvSpPr>
        <p:spPr/>
        <p:txBody>
          <a:bodyPr/>
          <a:lstStyle/>
          <a:p>
            <a:fld id="{C46B726D-BCFF-1040-96D0-A598ED6A4BBC}" type="slidenum">
              <a:rPr lang="es-ES" smtClean="0"/>
              <a:t>7</a:t>
            </a:fld>
            <a:endParaRPr lang="es-ES"/>
          </a:p>
        </p:txBody>
      </p:sp>
      <p:graphicFrame>
        <p:nvGraphicFramePr>
          <p:cNvPr id="6" name="Gráfico 5">
            <a:extLst>
              <a:ext uri="{FF2B5EF4-FFF2-40B4-BE49-F238E27FC236}">
                <a16:creationId xmlns:a16="http://schemas.microsoft.com/office/drawing/2014/main" id="{1D373934-27BE-7F47-BADE-2B9DB70601E5}"/>
              </a:ext>
            </a:extLst>
          </p:cNvPr>
          <p:cNvGraphicFramePr/>
          <p:nvPr>
            <p:extLst>
              <p:ext uri="{D42A27DB-BD31-4B8C-83A1-F6EECF244321}">
                <p14:modId xmlns:p14="http://schemas.microsoft.com/office/powerpoint/2010/main" val="26394234"/>
              </p:ext>
            </p:extLst>
          </p:nvPr>
        </p:nvGraphicFramePr>
        <p:xfrm>
          <a:off x="0" y="1638312"/>
          <a:ext cx="4572000" cy="2863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846516644"/>
              </p:ext>
            </p:extLst>
          </p:nvPr>
        </p:nvGraphicFramePr>
        <p:xfrm>
          <a:off x="4504266" y="1638313"/>
          <a:ext cx="4639733" cy="2863837"/>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A5F818C0-7553-164B-AA02-F77053E3A910}"/>
              </a:ext>
            </a:extLst>
          </p:cNvPr>
          <p:cNvSpPr txBox="1"/>
          <p:nvPr/>
        </p:nvSpPr>
        <p:spPr>
          <a:xfrm>
            <a:off x="4678136" y="4702335"/>
            <a:ext cx="4284624" cy="646331"/>
          </a:xfrm>
          <a:prstGeom prst="rect">
            <a:avLst/>
          </a:prstGeom>
          <a:solidFill>
            <a:schemeClr val="bg1">
              <a:lumMod val="85000"/>
            </a:schemeClr>
          </a:solidFill>
        </p:spPr>
        <p:txBody>
          <a:bodyPr wrap="square" rtlCol="0">
            <a:spAutoFit/>
          </a:bodyPr>
          <a:lstStyle/>
          <a:p>
            <a:r>
              <a:rPr lang="es-ES" dirty="0"/>
              <a:t>La mitad del déficit está concentrado en: Régimen Agrario, Carbón y Mar</a:t>
            </a:r>
          </a:p>
        </p:txBody>
      </p:sp>
    </p:spTree>
    <p:extLst>
      <p:ext uri="{BB962C8B-B14F-4D97-AF65-F5344CB8AC3E}">
        <p14:creationId xmlns:p14="http://schemas.microsoft.com/office/powerpoint/2010/main" val="173847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D5615-77DA-6A4E-9629-2D1A06697A4E}"/>
              </a:ext>
            </a:extLst>
          </p:cNvPr>
          <p:cNvSpPr>
            <a:spLocks noGrp="1"/>
          </p:cNvSpPr>
          <p:nvPr>
            <p:ph type="title"/>
          </p:nvPr>
        </p:nvSpPr>
        <p:spPr>
          <a:xfrm>
            <a:off x="391584" y="210146"/>
            <a:ext cx="7886700" cy="611121"/>
          </a:xfrm>
        </p:spPr>
        <p:txBody>
          <a:bodyPr/>
          <a:lstStyle/>
          <a:p>
            <a:r>
              <a:rPr lang="es-ES" dirty="0"/>
              <a:t>3.3 Estructura ingresos</a:t>
            </a:r>
          </a:p>
        </p:txBody>
      </p:sp>
      <p:sp>
        <p:nvSpPr>
          <p:cNvPr id="4" name="Marcador de pie de página 3">
            <a:extLst>
              <a:ext uri="{FF2B5EF4-FFF2-40B4-BE49-F238E27FC236}">
                <a16:creationId xmlns:a16="http://schemas.microsoft.com/office/drawing/2014/main" id="{9D9C02F5-0D0A-9849-AEBF-FCDE794F1B4C}"/>
              </a:ext>
            </a:extLst>
          </p:cNvPr>
          <p:cNvSpPr>
            <a:spLocks noGrp="1"/>
          </p:cNvSpPr>
          <p:nvPr>
            <p:ph type="ftr" sz="quarter" idx="11"/>
          </p:nvPr>
        </p:nvSpPr>
        <p:spPr/>
        <p:txBody>
          <a:bodyPr/>
          <a:lstStyle/>
          <a:p>
            <a:r>
              <a:rPr lang="es-ES" dirty="0"/>
              <a:t>MAGD </a:t>
            </a:r>
            <a:r>
              <a:rPr lang="es-ES" dirty="0" err="1"/>
              <a:t>doc</a:t>
            </a:r>
            <a:r>
              <a:rPr lang="es-ES" dirty="0"/>
              <a:t> </a:t>
            </a:r>
            <a:r>
              <a:rPr lang="es-ES" dirty="0" err="1"/>
              <a:t>Fedea</a:t>
            </a:r>
            <a:endParaRPr lang="es-ES" dirty="0"/>
          </a:p>
        </p:txBody>
      </p:sp>
      <p:sp>
        <p:nvSpPr>
          <p:cNvPr id="5" name="Marcador de número de diapositiva 4">
            <a:extLst>
              <a:ext uri="{FF2B5EF4-FFF2-40B4-BE49-F238E27FC236}">
                <a16:creationId xmlns:a16="http://schemas.microsoft.com/office/drawing/2014/main" id="{14BBA785-05E6-BC4D-AD81-E1DFD8038AE0}"/>
              </a:ext>
            </a:extLst>
          </p:cNvPr>
          <p:cNvSpPr>
            <a:spLocks noGrp="1"/>
          </p:cNvSpPr>
          <p:nvPr>
            <p:ph type="sldNum" sz="quarter" idx="12"/>
          </p:nvPr>
        </p:nvSpPr>
        <p:spPr/>
        <p:txBody>
          <a:bodyPr/>
          <a:lstStyle/>
          <a:p>
            <a:fld id="{C46B726D-BCFF-1040-96D0-A598ED6A4BBC}" type="slidenum">
              <a:rPr lang="es-ES" smtClean="0"/>
              <a:t>8</a:t>
            </a:fld>
            <a:endParaRPr lang="es-ES"/>
          </a:p>
        </p:txBody>
      </p:sp>
      <p:graphicFrame>
        <p:nvGraphicFramePr>
          <p:cNvPr id="6" name="Marcador de contenido 5">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1685865983"/>
              </p:ext>
            </p:extLst>
          </p:nvPr>
        </p:nvGraphicFramePr>
        <p:xfrm>
          <a:off x="4603749" y="2827960"/>
          <a:ext cx="4146550" cy="2694781"/>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n 12">
            <a:extLst>
              <a:ext uri="{FF2B5EF4-FFF2-40B4-BE49-F238E27FC236}">
                <a16:creationId xmlns:a16="http://schemas.microsoft.com/office/drawing/2014/main" id="{0B44FE24-C101-C44F-B2BE-111A2E831963}"/>
              </a:ext>
            </a:extLst>
          </p:cNvPr>
          <p:cNvPicPr>
            <a:picLocks noChangeAspect="1"/>
          </p:cNvPicPr>
          <p:nvPr/>
        </p:nvPicPr>
        <p:blipFill>
          <a:blip r:embed="rId3"/>
          <a:stretch>
            <a:fillRect/>
          </a:stretch>
        </p:blipFill>
        <p:spPr>
          <a:xfrm>
            <a:off x="222250" y="821267"/>
            <a:ext cx="5613400" cy="4279900"/>
          </a:xfrm>
          <a:prstGeom prst="rect">
            <a:avLst/>
          </a:prstGeom>
        </p:spPr>
      </p:pic>
      <p:sp>
        <p:nvSpPr>
          <p:cNvPr id="14" name="CuadroTexto 13">
            <a:extLst>
              <a:ext uri="{FF2B5EF4-FFF2-40B4-BE49-F238E27FC236}">
                <a16:creationId xmlns:a16="http://schemas.microsoft.com/office/drawing/2014/main" id="{385A25C0-5393-1D4E-8544-77CE1B4430D1}"/>
              </a:ext>
            </a:extLst>
          </p:cNvPr>
          <p:cNvSpPr txBox="1"/>
          <p:nvPr/>
        </p:nvSpPr>
        <p:spPr>
          <a:xfrm>
            <a:off x="165100" y="4950413"/>
            <a:ext cx="4171715" cy="1200329"/>
          </a:xfrm>
          <a:prstGeom prst="rect">
            <a:avLst/>
          </a:prstGeom>
          <a:solidFill>
            <a:schemeClr val="accent4">
              <a:lumMod val="60000"/>
              <a:lumOff val="40000"/>
            </a:schemeClr>
          </a:solidFill>
        </p:spPr>
        <p:txBody>
          <a:bodyPr wrap="square" rtlCol="0">
            <a:spAutoFit/>
          </a:bodyPr>
          <a:lstStyle/>
          <a:p>
            <a:r>
              <a:rPr lang="es-ES" dirty="0"/>
              <a:t>Menor presión fiscal ESP que ZE (-7,2 </a:t>
            </a:r>
            <a:r>
              <a:rPr lang="es-ES" dirty="0" err="1"/>
              <a:t>pp</a:t>
            </a:r>
            <a:r>
              <a:rPr lang="es-ES" dirty="0"/>
              <a:t> PIB)</a:t>
            </a:r>
          </a:p>
          <a:p>
            <a:r>
              <a:rPr lang="es-ES" dirty="0"/>
              <a:t>El 40% explicado por cuota social del trabajador (-7 </a:t>
            </a:r>
            <a:r>
              <a:rPr lang="es-ES" dirty="0" err="1"/>
              <a:t>pp</a:t>
            </a:r>
            <a:r>
              <a:rPr lang="es-ES" dirty="0"/>
              <a:t> renta disponible)</a:t>
            </a:r>
          </a:p>
        </p:txBody>
      </p:sp>
      <p:sp>
        <p:nvSpPr>
          <p:cNvPr id="15" name="CuadroTexto 14">
            <a:extLst>
              <a:ext uri="{FF2B5EF4-FFF2-40B4-BE49-F238E27FC236}">
                <a16:creationId xmlns:a16="http://schemas.microsoft.com/office/drawing/2014/main" id="{CE3BD835-2399-1D4D-9684-A294C4F96739}"/>
              </a:ext>
            </a:extLst>
          </p:cNvPr>
          <p:cNvSpPr txBox="1"/>
          <p:nvPr/>
        </p:nvSpPr>
        <p:spPr>
          <a:xfrm>
            <a:off x="4603749" y="221102"/>
            <a:ext cx="4272493" cy="1200329"/>
          </a:xfrm>
          <a:prstGeom prst="rect">
            <a:avLst/>
          </a:prstGeom>
          <a:solidFill>
            <a:schemeClr val="accent4">
              <a:lumMod val="20000"/>
              <a:lumOff val="80000"/>
            </a:schemeClr>
          </a:solidFill>
        </p:spPr>
        <p:txBody>
          <a:bodyPr wrap="square" rtlCol="0">
            <a:spAutoFit/>
          </a:bodyPr>
          <a:lstStyle/>
          <a:p>
            <a:r>
              <a:rPr lang="es-ES" dirty="0"/>
              <a:t>Financiación </a:t>
            </a:r>
          </a:p>
          <a:p>
            <a:pPr marL="285750" indent="-285750">
              <a:buFont typeface="Arial" panose="020B0604020202020204" pitchFamily="34" charset="0"/>
              <a:buChar char="•"/>
            </a:pPr>
            <a:r>
              <a:rPr lang="es-ES" dirty="0"/>
              <a:t>Cuotas: 10 </a:t>
            </a:r>
            <a:r>
              <a:rPr lang="es-ES" dirty="0" err="1"/>
              <a:t>pp</a:t>
            </a:r>
            <a:r>
              <a:rPr lang="es-ES" dirty="0"/>
              <a:t> PIB</a:t>
            </a:r>
          </a:p>
          <a:p>
            <a:pPr marL="285750" indent="-285750">
              <a:buFont typeface="Arial" panose="020B0604020202020204" pitchFamily="34" charset="0"/>
              <a:buChar char="•"/>
            </a:pPr>
            <a:r>
              <a:rPr lang="es-ES" dirty="0"/>
              <a:t>Impuestos: 2 </a:t>
            </a:r>
            <a:r>
              <a:rPr lang="es-ES" dirty="0" err="1"/>
              <a:t>pp</a:t>
            </a:r>
            <a:r>
              <a:rPr lang="es-ES" dirty="0"/>
              <a:t> PIB</a:t>
            </a:r>
          </a:p>
          <a:p>
            <a:pPr marL="285750" indent="-285750">
              <a:buFont typeface="Arial" panose="020B0604020202020204" pitchFamily="34" charset="0"/>
              <a:buChar char="•"/>
            </a:pPr>
            <a:r>
              <a:rPr lang="es-ES" dirty="0"/>
              <a:t>Deuda: 1,6 </a:t>
            </a:r>
            <a:r>
              <a:rPr lang="es-ES" dirty="0" err="1"/>
              <a:t>pp</a:t>
            </a:r>
            <a:r>
              <a:rPr lang="es-ES" dirty="0"/>
              <a:t> PIB</a:t>
            </a:r>
          </a:p>
        </p:txBody>
      </p:sp>
      <p:sp>
        <p:nvSpPr>
          <p:cNvPr id="16" name="CuadroTexto 15">
            <a:extLst>
              <a:ext uri="{FF2B5EF4-FFF2-40B4-BE49-F238E27FC236}">
                <a16:creationId xmlns:a16="http://schemas.microsoft.com/office/drawing/2014/main" id="{ABE02093-D986-C644-87DB-D16A3AC4A8D2}"/>
              </a:ext>
            </a:extLst>
          </p:cNvPr>
          <p:cNvSpPr txBox="1"/>
          <p:nvPr/>
        </p:nvSpPr>
        <p:spPr>
          <a:xfrm>
            <a:off x="4572000" y="5451339"/>
            <a:ext cx="4304242" cy="923330"/>
          </a:xfrm>
          <a:prstGeom prst="rect">
            <a:avLst/>
          </a:prstGeom>
          <a:solidFill>
            <a:schemeClr val="bg1">
              <a:lumMod val="85000"/>
            </a:schemeClr>
          </a:solidFill>
        </p:spPr>
        <p:txBody>
          <a:bodyPr wrap="square" rtlCol="0">
            <a:spAutoFit/>
          </a:bodyPr>
          <a:lstStyle/>
          <a:p>
            <a:r>
              <a:rPr lang="es-ES" dirty="0"/>
              <a:t>La cuota media real por afiliado ha recuperado en 2017 el nivel de 2007 (con dualidad en la distribución)</a:t>
            </a:r>
          </a:p>
        </p:txBody>
      </p:sp>
      <p:sp>
        <p:nvSpPr>
          <p:cNvPr id="17" name="CuadroTexto 16">
            <a:extLst>
              <a:ext uri="{FF2B5EF4-FFF2-40B4-BE49-F238E27FC236}">
                <a16:creationId xmlns:a16="http://schemas.microsoft.com/office/drawing/2014/main" id="{4545F551-F0AA-EA4B-95C1-DC5917B0B4D7}"/>
              </a:ext>
            </a:extLst>
          </p:cNvPr>
          <p:cNvSpPr txBox="1"/>
          <p:nvPr/>
        </p:nvSpPr>
        <p:spPr>
          <a:xfrm>
            <a:off x="4572000" y="1514367"/>
            <a:ext cx="4304242" cy="923330"/>
          </a:xfrm>
          <a:prstGeom prst="rect">
            <a:avLst/>
          </a:prstGeom>
          <a:solidFill>
            <a:schemeClr val="accent4">
              <a:lumMod val="40000"/>
              <a:lumOff val="60000"/>
            </a:schemeClr>
          </a:solidFill>
        </p:spPr>
        <p:txBody>
          <a:bodyPr wrap="square" rtlCol="0">
            <a:spAutoFit/>
          </a:bodyPr>
          <a:lstStyle/>
          <a:p>
            <a:r>
              <a:rPr lang="es-ES" dirty="0"/>
              <a:t>Déficit 2017:</a:t>
            </a:r>
          </a:p>
          <a:p>
            <a:r>
              <a:rPr lang="es-ES" dirty="0"/>
              <a:t>23% IRPF; +3,6 </a:t>
            </a:r>
            <a:r>
              <a:rPr lang="es-ES" dirty="0" err="1"/>
              <a:t>mill</a:t>
            </a:r>
            <a:r>
              <a:rPr lang="es-ES" dirty="0"/>
              <a:t> afiliados; BC +17,1%; Tc +4,8 </a:t>
            </a:r>
            <a:r>
              <a:rPr lang="es-ES" dirty="0" err="1"/>
              <a:t>pp</a:t>
            </a:r>
            <a:endParaRPr lang="es-ES" dirty="0"/>
          </a:p>
        </p:txBody>
      </p:sp>
    </p:spTree>
    <p:extLst>
      <p:ext uri="{BB962C8B-B14F-4D97-AF65-F5344CB8AC3E}">
        <p14:creationId xmlns:p14="http://schemas.microsoft.com/office/powerpoint/2010/main" val="105943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578" y="183106"/>
            <a:ext cx="7772400" cy="831969"/>
          </a:xfrm>
        </p:spPr>
        <p:txBody>
          <a:bodyPr>
            <a:normAutofit/>
          </a:bodyPr>
          <a:lstStyle/>
          <a:p>
            <a:r>
              <a:rPr lang="en-US" sz="3200" dirty="0">
                <a:solidFill>
                  <a:schemeClr val="accent3">
                    <a:lumMod val="50000"/>
                  </a:schemeClr>
                </a:solidFill>
              </a:rPr>
              <a:t>3.4 </a:t>
            </a:r>
            <a:r>
              <a:rPr lang="en-US" sz="3200" dirty="0" err="1">
                <a:solidFill>
                  <a:schemeClr val="accent3">
                    <a:lumMod val="50000"/>
                  </a:schemeClr>
                </a:solidFill>
              </a:rPr>
              <a:t>Suficiencia</a:t>
            </a:r>
            <a:r>
              <a:rPr lang="en-US" sz="3200" dirty="0">
                <a:solidFill>
                  <a:schemeClr val="accent3">
                    <a:lumMod val="50000"/>
                  </a:schemeClr>
                </a:solidFill>
              </a:rPr>
              <a:t> </a:t>
            </a:r>
            <a:r>
              <a:rPr lang="en-US" sz="3200" dirty="0" err="1">
                <a:solidFill>
                  <a:schemeClr val="accent3">
                    <a:lumMod val="50000"/>
                  </a:schemeClr>
                </a:solidFill>
              </a:rPr>
              <a:t>prestaciones</a:t>
            </a:r>
            <a:endParaRPr lang="en-US" sz="3200" dirty="0"/>
          </a:p>
        </p:txBody>
      </p:sp>
      <p:sp>
        <p:nvSpPr>
          <p:cNvPr id="3" name="Content Placeholder 2"/>
          <p:cNvSpPr>
            <a:spLocks noGrp="1"/>
          </p:cNvSpPr>
          <p:nvPr>
            <p:ph idx="1"/>
          </p:nvPr>
        </p:nvSpPr>
        <p:spPr>
          <a:xfrm>
            <a:off x="370398" y="4516113"/>
            <a:ext cx="8593008" cy="469355"/>
          </a:xfrm>
        </p:spPr>
        <p:txBody>
          <a:bodyPr>
            <a:noAutofit/>
          </a:bodyPr>
          <a:lstStyle/>
          <a:p>
            <a:pPr marL="0" indent="0">
              <a:buNone/>
            </a:pPr>
            <a:r>
              <a:rPr lang="en-US" sz="2400" cap="none" dirty="0" err="1"/>
              <a:t>Mantiene</a:t>
            </a:r>
            <a:r>
              <a:rPr lang="en-US" sz="2400" cap="none" dirty="0"/>
              <a:t> </a:t>
            </a:r>
            <a:r>
              <a:rPr lang="en-US" sz="2400" cap="none" dirty="0" err="1"/>
              <a:t>senda</a:t>
            </a:r>
            <a:r>
              <a:rPr lang="en-US" sz="2400" cap="none" dirty="0"/>
              <a:t> de </a:t>
            </a:r>
            <a:r>
              <a:rPr lang="en-US" sz="2400" cap="none" dirty="0" err="1"/>
              <a:t>crecimiento</a:t>
            </a:r>
            <a:r>
              <a:rPr lang="en-US" sz="2400" cap="none" dirty="0"/>
              <a:t> a </a:t>
            </a:r>
            <a:r>
              <a:rPr lang="en-US" sz="2400" cap="none" dirty="0" err="1"/>
              <a:t>pesar</a:t>
            </a:r>
            <a:r>
              <a:rPr lang="en-US" sz="2400" cap="none" dirty="0"/>
              <a:t> de las </a:t>
            </a:r>
            <a:r>
              <a:rPr lang="en-US" sz="2400" cap="none" dirty="0" err="1"/>
              <a:t>reformas</a:t>
            </a:r>
            <a:r>
              <a:rPr lang="en-US" sz="2400" cap="none" dirty="0"/>
              <a:t> </a:t>
            </a:r>
            <a:r>
              <a:rPr lang="en-US" sz="2400" cap="none" dirty="0" err="1"/>
              <a:t>desde</a:t>
            </a:r>
            <a:r>
              <a:rPr lang="en-US" sz="2400" cap="none" dirty="0"/>
              <a:t> 1985</a:t>
            </a:r>
          </a:p>
        </p:txBody>
      </p:sp>
      <p:sp>
        <p:nvSpPr>
          <p:cNvPr id="6" name="Marcador de pie de página 5">
            <a:extLst>
              <a:ext uri="{FF2B5EF4-FFF2-40B4-BE49-F238E27FC236}">
                <a16:creationId xmlns:a16="http://schemas.microsoft.com/office/drawing/2014/main" id="{9B3E1785-9BB4-5145-A26E-46272245C4A4}"/>
              </a:ext>
            </a:extLst>
          </p:cNvPr>
          <p:cNvSpPr>
            <a:spLocks noGrp="1"/>
          </p:cNvSpPr>
          <p:nvPr>
            <p:ph type="ftr" sz="quarter" idx="11"/>
          </p:nvPr>
        </p:nvSpPr>
        <p:spPr/>
        <p:txBody>
          <a:bodyPr/>
          <a:lstStyle/>
          <a:p>
            <a:r>
              <a:rPr lang="en-US" dirty="0"/>
              <a:t>MAGD doc </a:t>
            </a:r>
            <a:r>
              <a:rPr lang="en-US" dirty="0" err="1"/>
              <a:t>Fedea</a:t>
            </a:r>
            <a:endParaRPr lang="en-US" dirty="0"/>
          </a:p>
        </p:txBody>
      </p:sp>
      <p:sp>
        <p:nvSpPr>
          <p:cNvPr id="7" name="Marcador de número de diapositiva 6">
            <a:extLst>
              <a:ext uri="{FF2B5EF4-FFF2-40B4-BE49-F238E27FC236}">
                <a16:creationId xmlns:a16="http://schemas.microsoft.com/office/drawing/2014/main" id="{DE249674-74E5-5945-8DA8-82EC8C6EE436}"/>
              </a:ext>
            </a:extLst>
          </p:cNvPr>
          <p:cNvSpPr>
            <a:spLocks noGrp="1"/>
          </p:cNvSpPr>
          <p:nvPr>
            <p:ph type="sldNum" sz="quarter" idx="12"/>
          </p:nvPr>
        </p:nvSpPr>
        <p:spPr/>
        <p:txBody>
          <a:bodyPr/>
          <a:lstStyle/>
          <a:p>
            <a:fld id="{C45176D6-3730-C94B-9FB3-9705FB0B3334}" type="slidenum">
              <a:rPr lang="en-US" smtClean="0"/>
              <a:t>9</a:t>
            </a:fld>
            <a:endParaRPr lang="en-US"/>
          </a:p>
        </p:txBody>
      </p:sp>
      <p:graphicFrame>
        <p:nvGraphicFramePr>
          <p:cNvPr id="4" name="Gráfico 12"/>
          <p:cNvGraphicFramePr/>
          <p:nvPr>
            <p:extLst/>
          </p:nvPr>
        </p:nvGraphicFramePr>
        <p:xfrm>
          <a:off x="0" y="1417638"/>
          <a:ext cx="4543778" cy="27968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13"/>
          <p:cNvGraphicFramePr/>
          <p:nvPr>
            <p:extLst/>
          </p:nvPr>
        </p:nvGraphicFramePr>
        <p:xfrm>
          <a:off x="4543778" y="1417638"/>
          <a:ext cx="4599752" cy="2796881"/>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203F4EAD-3276-2A48-8F67-930AC91F1688}"/>
              </a:ext>
            </a:extLst>
          </p:cNvPr>
          <p:cNvSpPr txBox="1"/>
          <p:nvPr/>
        </p:nvSpPr>
        <p:spPr>
          <a:xfrm>
            <a:off x="265976" y="5173676"/>
            <a:ext cx="8555604" cy="923330"/>
          </a:xfrm>
          <a:prstGeom prst="rect">
            <a:avLst/>
          </a:prstGeom>
          <a:solidFill>
            <a:schemeClr val="accent4">
              <a:lumMod val="60000"/>
              <a:lumOff val="40000"/>
            </a:schemeClr>
          </a:solidFill>
        </p:spPr>
        <p:txBody>
          <a:bodyPr wrap="square" rtlCol="0">
            <a:spAutoFit/>
          </a:bodyPr>
          <a:lstStyle/>
          <a:p>
            <a:r>
              <a:rPr lang="es-ES" dirty="0">
                <a:solidFill>
                  <a:schemeClr val="bg1"/>
                </a:solidFill>
              </a:rPr>
              <a:t>Se apunta un estancamiento / ligera reducción en las nuevas pensiones, desde un punto muy alto (94,1% salario neto pensiones jubilación RG)</a:t>
            </a:r>
          </a:p>
          <a:p>
            <a:r>
              <a:rPr lang="es-ES" dirty="0">
                <a:solidFill>
                  <a:schemeClr val="bg1"/>
                </a:solidFill>
              </a:rPr>
              <a:t>Efecto reforma 2011 y IPC negativos</a:t>
            </a:r>
          </a:p>
        </p:txBody>
      </p:sp>
      <p:sp>
        <p:nvSpPr>
          <p:cNvPr id="9" name="CuadroTexto 8">
            <a:extLst>
              <a:ext uri="{FF2B5EF4-FFF2-40B4-BE49-F238E27FC236}">
                <a16:creationId xmlns:a16="http://schemas.microsoft.com/office/drawing/2014/main" id="{12D050BC-6BE1-684A-B333-EB7E9B5546A8}"/>
              </a:ext>
            </a:extLst>
          </p:cNvPr>
          <p:cNvSpPr txBox="1"/>
          <p:nvPr/>
        </p:nvSpPr>
        <p:spPr>
          <a:xfrm>
            <a:off x="326003" y="947337"/>
            <a:ext cx="8637403" cy="646331"/>
          </a:xfrm>
          <a:prstGeom prst="rect">
            <a:avLst/>
          </a:prstGeom>
          <a:noFill/>
        </p:spPr>
        <p:txBody>
          <a:bodyPr wrap="square" rtlCol="0">
            <a:spAutoFit/>
          </a:bodyPr>
          <a:lstStyle/>
          <a:p>
            <a:r>
              <a:rPr lang="es-ES" dirty="0"/>
              <a:t>Tasa de generosidad pensiones contributivas Seguridad Social (pensión media / salario medio neto) </a:t>
            </a:r>
          </a:p>
        </p:txBody>
      </p:sp>
    </p:spTree>
    <p:extLst>
      <p:ext uri="{BB962C8B-B14F-4D97-AF65-F5344CB8AC3E}">
        <p14:creationId xmlns:p14="http://schemas.microsoft.com/office/powerpoint/2010/main" val="9384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50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Graphic spid="5" grpId="0">
        <p:bldAsOne/>
      </p:bldGraphic>
      <p:bldP spid="8" grpId="0" animBg="1"/>
      <p:bldP spid="9"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2652</Words>
  <Application>Microsoft Macintosh PowerPoint</Application>
  <PresentationFormat>Presentación en pantalla (4:3)</PresentationFormat>
  <Paragraphs>351</Paragraphs>
  <Slides>26</Slides>
  <Notes>4</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Symbol</vt:lpstr>
      <vt:lpstr>Wingdings</vt:lpstr>
      <vt:lpstr>Tema de Office</vt:lpstr>
      <vt:lpstr>Documento</vt:lpstr>
      <vt:lpstr>Mitos y realidades del sistema público español de pensiones</vt:lpstr>
      <vt:lpstr>1.- Algunos mitos extendidos en la sociedad </vt:lpstr>
      <vt:lpstr>2.- Objetivos: suficiencia prestaciones, equidad individual y entre generaciones, compatible con funcionamiento sano economía</vt:lpstr>
      <vt:lpstr>2.- Estructura sistema español pensiones</vt:lpstr>
      <vt:lpstr>3.1 Evolución gasto pensiones</vt:lpstr>
      <vt:lpstr>3.2 - Pasado reciente</vt:lpstr>
      <vt:lpstr>3.2 Cambio de signo en el saldo anual, de superávit a déficit</vt:lpstr>
      <vt:lpstr>3.3 Estructura ingresos</vt:lpstr>
      <vt:lpstr>3.4 Suficiencia prestaciones</vt:lpstr>
      <vt:lpstr>3.4 Suficiencia prestaciones</vt:lpstr>
      <vt:lpstr>3.4 Suficiencia prestaciones</vt:lpstr>
      <vt:lpstr>3.4 Suficiencia prestaciones</vt:lpstr>
      <vt:lpstr>3.5 Relación aportación y pensión </vt:lpstr>
      <vt:lpstr>3.6 Relación aportación y pensión </vt:lpstr>
      <vt:lpstr>3.6 Relación aportación y pensión </vt:lpstr>
      <vt:lpstr>3.6 Relación aportación y pensión </vt:lpstr>
      <vt:lpstr>4.- Retos de futuro</vt:lpstr>
      <vt:lpstr>3.- Retos de futuro</vt:lpstr>
      <vt:lpstr>3.- Retos de futuro</vt:lpstr>
      <vt:lpstr>3.- Retos de futuro</vt:lpstr>
      <vt:lpstr>4.- Retos de futuro</vt:lpstr>
      <vt:lpstr>Simulación con Es = 1,5% anual  Rango desde 10,2 al 19,9% según PIB (3% vs 1%)  PIB 2%  14,2% (+2,2 pp PIB) PIB 1,5%  16,2% (+4,4 pp PIB)</vt:lpstr>
      <vt:lpstr>4.- Retos de futuro</vt:lpstr>
      <vt:lpstr>5. Algunas conclusiones</vt:lpstr>
      <vt:lpstr>5. Algunas conclusiones</vt:lpstr>
      <vt:lpstr>5. Algunas 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 y realidades del sistema público español de pensiones</dc:title>
  <dc:creator>Miguel Ángel García Díaz</dc:creator>
  <cp:lastModifiedBy>Miguel Ángel García Díaz</cp:lastModifiedBy>
  <cp:revision>26</cp:revision>
  <cp:lastPrinted>2019-01-18T12:24:59Z</cp:lastPrinted>
  <dcterms:created xsi:type="dcterms:W3CDTF">2019-01-03T13:32:26Z</dcterms:created>
  <dcterms:modified xsi:type="dcterms:W3CDTF">2019-01-20T12:10:00Z</dcterms:modified>
</cp:coreProperties>
</file>