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  <p:sldMasterId id="2147483679" r:id="rId5"/>
    <p:sldMasterId id="2147483686" r:id="rId6"/>
  </p:sldMasterIdLst>
  <p:notesMasterIdLst>
    <p:notesMasterId r:id="rId21"/>
  </p:notesMasterIdLst>
  <p:sldIdLst>
    <p:sldId id="323" r:id="rId7"/>
    <p:sldId id="334" r:id="rId8"/>
    <p:sldId id="335" r:id="rId9"/>
    <p:sldId id="330" r:id="rId10"/>
    <p:sldId id="333" r:id="rId11"/>
    <p:sldId id="331" r:id="rId12"/>
    <p:sldId id="325" r:id="rId13"/>
    <p:sldId id="336" r:id="rId14"/>
    <p:sldId id="337" r:id="rId15"/>
    <p:sldId id="301" r:id="rId16"/>
    <p:sldId id="293" r:id="rId17"/>
    <p:sldId id="297" r:id="rId18"/>
    <p:sldId id="339" r:id="rId19"/>
    <p:sldId id="338" r:id="rId2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65" autoAdjust="0"/>
  </p:normalViewPr>
  <p:slideViewPr>
    <p:cSldViewPr>
      <p:cViewPr>
        <p:scale>
          <a:sx n="70" d="100"/>
          <a:sy n="70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SPD\Ageing_Unequally\report\_launch\country_notes\ESP\ESP_Fig%201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sdataELS\Applic\SPD\Ageing_Unequally\report\_launch\country_notes\ITA\ITA_Fig%201.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-CH-1.main.oecd.org\Users2\Geppert_C\Desktop\Slides_Scarpetta_Conf_Lisbon_Sep2017\Fig%203.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8.7445796086387494E-3"/>
          <c:y val="0.13285764016894772"/>
          <c:w val="0.98906927548920154"/>
          <c:h val="0.86216215907014038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'Data 1.1'!$E$2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15"/>
            <c:invertIfNegative val="0"/>
            <c:bubble3D val="0"/>
            <c:spPr>
              <a:pattFill prst="narHorz">
                <a:fgClr>
                  <a:srgbClr val="4F81BD"/>
                </a:fgClr>
                <a:bgClr>
                  <a:schemeClr val="bg1"/>
                </a:bgClr>
              </a:patt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cat>
            <c:strRef>
              <c:f>'Data 1.1'!$A$4:$A$14</c:f>
              <c:strCache>
                <c:ptCount val="11"/>
                <c:pt idx="0">
                  <c:v>Japan</c:v>
                </c:pt>
                <c:pt idx="1">
                  <c:v>Spain</c:v>
                </c:pt>
                <c:pt idx="2">
                  <c:v>Italy</c:v>
                </c:pt>
                <c:pt idx="3">
                  <c:v>Korea</c:v>
                </c:pt>
                <c:pt idx="4">
                  <c:v>Germany</c:v>
                </c:pt>
                <c:pt idx="5">
                  <c:v>OECD</c:v>
                </c:pt>
                <c:pt idx="6">
                  <c:v>France</c:v>
                </c:pt>
                <c:pt idx="7">
                  <c:v>Canada</c:v>
                </c:pt>
                <c:pt idx="8">
                  <c:v>United Kingdom</c:v>
                </c:pt>
                <c:pt idx="9">
                  <c:v>United States</c:v>
                </c:pt>
                <c:pt idx="10">
                  <c:v>Mexico</c:v>
                </c:pt>
              </c:strCache>
            </c:strRef>
          </c:cat>
          <c:val>
            <c:numRef>
              <c:f>'Data 1.1'!$E$4:$E$14</c:f>
              <c:numCache>
                <c:formatCode>##0.0;\-##0.0;0</c:formatCode>
                <c:ptCount val="11"/>
                <c:pt idx="0">
                  <c:v>46.961199266835202</c:v>
                </c:pt>
                <c:pt idx="1">
                  <c:v>30.406342271850001</c:v>
                </c:pt>
                <c:pt idx="2">
                  <c:v>37.856546077661598</c:v>
                </c:pt>
                <c:pt idx="3">
                  <c:v>19.7711007159605</c:v>
                </c:pt>
                <c:pt idx="4">
                  <c:v>34.885586421671697</c:v>
                </c:pt>
                <c:pt idx="5">
                  <c:v>28.044980839668131</c:v>
                </c:pt>
                <c:pt idx="6">
                  <c:v>33.847174471638198</c:v>
                </c:pt>
                <c:pt idx="7">
                  <c:v>26.022448675190901</c:v>
                </c:pt>
                <c:pt idx="8">
                  <c:v>30.2965699997409</c:v>
                </c:pt>
                <c:pt idx="9">
                  <c:v>24.7160014297956</c:v>
                </c:pt>
                <c:pt idx="10">
                  <c:v>11.4363914656142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445504"/>
        <c:axId val="113447296"/>
      </c:barChart>
      <c:lineChart>
        <c:grouping val="standard"/>
        <c:varyColors val="0"/>
        <c:ser>
          <c:idx val="0"/>
          <c:order val="0"/>
          <c:tx>
            <c:strRef>
              <c:f>'Data 1.1'!$D$2</c:f>
              <c:strCache>
                <c:ptCount val="1"/>
                <c:pt idx="0">
                  <c:v>1980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5"/>
            <c:spPr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'Data 1.1'!$A$4:$A$14</c:f>
              <c:strCache>
                <c:ptCount val="11"/>
                <c:pt idx="0">
                  <c:v>Japan</c:v>
                </c:pt>
                <c:pt idx="1">
                  <c:v>Spain</c:v>
                </c:pt>
                <c:pt idx="2">
                  <c:v>Italy</c:v>
                </c:pt>
                <c:pt idx="3">
                  <c:v>Korea</c:v>
                </c:pt>
                <c:pt idx="4">
                  <c:v>Germany</c:v>
                </c:pt>
                <c:pt idx="5">
                  <c:v>OECD</c:v>
                </c:pt>
                <c:pt idx="6">
                  <c:v>France</c:v>
                </c:pt>
                <c:pt idx="7">
                  <c:v>Canada</c:v>
                </c:pt>
                <c:pt idx="8">
                  <c:v>United Kingdom</c:v>
                </c:pt>
                <c:pt idx="9">
                  <c:v>United States</c:v>
                </c:pt>
                <c:pt idx="10">
                  <c:v>Mexico</c:v>
                </c:pt>
              </c:strCache>
            </c:strRef>
          </c:cat>
          <c:val>
            <c:numRef>
              <c:f>'Data 1.1'!$D$4:$D$14</c:f>
              <c:numCache>
                <c:formatCode>##0.0;\-##0.0;0</c:formatCode>
                <c:ptCount val="11"/>
                <c:pt idx="0">
                  <c:v>14.99654518979</c:v>
                </c:pt>
                <c:pt idx="1">
                  <c:v>20.323112872119601</c:v>
                </c:pt>
                <c:pt idx="2">
                  <c:v>23.5025324702668</c:v>
                </c:pt>
                <c:pt idx="3">
                  <c:v>7.5873100226814696</c:v>
                </c:pt>
                <c:pt idx="4">
                  <c:v>27.369910440960201</c:v>
                </c:pt>
                <c:pt idx="5">
                  <c:v>20.48763033270599</c:v>
                </c:pt>
                <c:pt idx="6">
                  <c:v>24.8452118243485</c:v>
                </c:pt>
                <c:pt idx="7">
                  <c:v>16.1895426532352</c:v>
                </c:pt>
                <c:pt idx="8">
                  <c:v>26.885381985407999</c:v>
                </c:pt>
                <c:pt idx="9">
                  <c:v>20.042586887435899</c:v>
                </c:pt>
                <c:pt idx="10">
                  <c:v>9.5737174249294501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'Data 1.1'!$F$2</c:f>
              <c:strCache>
                <c:ptCount val="1"/>
                <c:pt idx="0">
                  <c:v>2050 (↘)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5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'Data 1.1'!$A$4:$A$14</c:f>
              <c:strCache>
                <c:ptCount val="11"/>
                <c:pt idx="0">
                  <c:v>Japan</c:v>
                </c:pt>
                <c:pt idx="1">
                  <c:v>Spain</c:v>
                </c:pt>
                <c:pt idx="2">
                  <c:v>Italy</c:v>
                </c:pt>
                <c:pt idx="3">
                  <c:v>Korea</c:v>
                </c:pt>
                <c:pt idx="4">
                  <c:v>Germany</c:v>
                </c:pt>
                <c:pt idx="5">
                  <c:v>OECD</c:v>
                </c:pt>
                <c:pt idx="6">
                  <c:v>France</c:v>
                </c:pt>
                <c:pt idx="7">
                  <c:v>Canada</c:v>
                </c:pt>
                <c:pt idx="8">
                  <c:v>United Kingdom</c:v>
                </c:pt>
                <c:pt idx="9">
                  <c:v>United States</c:v>
                </c:pt>
                <c:pt idx="10">
                  <c:v>Mexico</c:v>
                </c:pt>
              </c:strCache>
            </c:strRef>
          </c:cat>
          <c:val>
            <c:numRef>
              <c:f>'Data 1.1'!$F$4:$F$14</c:f>
              <c:numCache>
                <c:formatCode>##0.0;\-##0.0;0</c:formatCode>
                <c:ptCount val="11"/>
                <c:pt idx="0">
                  <c:v>77.380366989290394</c:v>
                </c:pt>
                <c:pt idx="1">
                  <c:v>75.540698006092299</c:v>
                </c:pt>
                <c:pt idx="2">
                  <c:v>73.879181715029105</c:v>
                </c:pt>
                <c:pt idx="3">
                  <c:v>71.778625804127699</c:v>
                </c:pt>
                <c:pt idx="4">
                  <c:v>63.6613597493497</c:v>
                </c:pt>
                <c:pt idx="5">
                  <c:v>53.222652158567939</c:v>
                </c:pt>
                <c:pt idx="6">
                  <c:v>51.392772253748703</c:v>
                </c:pt>
                <c:pt idx="7">
                  <c:v>49.270031235195198</c:v>
                </c:pt>
                <c:pt idx="8">
                  <c:v>46.417800400499502</c:v>
                </c:pt>
                <c:pt idx="9">
                  <c:v>40.920248182425198</c:v>
                </c:pt>
                <c:pt idx="10">
                  <c:v>32.476592958468601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4445">
              <a:solidFill>
                <a:srgbClr val="000000"/>
              </a:solidFill>
            </a:ln>
          </c:spPr>
        </c:dropLines>
        <c:marker val="1"/>
        <c:smooth val="0"/>
        <c:axId val="113445504"/>
        <c:axId val="113447296"/>
      </c:lineChart>
      <c:catAx>
        <c:axId val="11344550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113447296"/>
        <c:crosses val="autoZero"/>
        <c:auto val="1"/>
        <c:lblAlgn val="ctr"/>
        <c:lblOffset val="0"/>
        <c:tickLblSkip val="1"/>
        <c:noMultiLvlLbl val="0"/>
      </c:catAx>
      <c:valAx>
        <c:axId val="11344729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13445504"/>
        <c:crosses val="autoZero"/>
        <c:crossBetween val="between"/>
      </c:valAx>
      <c:spPr>
        <a:solidFill>
          <a:srgbClr val="DCE6F2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4.1301613461006491E-2"/>
          <c:y val="1.9920803043647736E-2"/>
          <c:w val="0.94125312235715308"/>
          <c:h val="7.4703011413679007E-2"/>
        </c:manualLayout>
      </c:layout>
      <c:overlay val="1"/>
      <c:spPr>
        <a:solidFill>
          <a:srgbClr val="DCE6F2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6720229904332"/>
          <c:y val="0.14540585975657472"/>
          <c:w val="0.88974291947594175"/>
          <c:h val="0.58922502351395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1.2-ITA'!$B$23</c:f>
              <c:strCache>
                <c:ptCount val="1"/>
                <c:pt idx="0">
                  <c:v>Longevity gap at 25 years (↗)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 w="6350" cmpd="sng">
                <a:solidFill>
                  <a:srgbClr val="000000"/>
                </a:solidFill>
                <a:round/>
              </a:ln>
              <a:effectLst/>
            </c:spPr>
          </c:dPt>
          <c:cat>
            <c:strRef>
              <c:f>'Fig 1.2-ITA'!$A$24:$A$30</c:f>
              <c:strCache>
                <c:ptCount val="7"/>
                <c:pt idx="0">
                  <c:v>Italy</c:v>
                </c:pt>
                <c:pt idx="1">
                  <c:v>Canada</c:v>
                </c:pt>
                <c:pt idx="2">
                  <c:v>United Kingdom</c:v>
                </c:pt>
                <c:pt idx="3">
                  <c:v>France</c:v>
                </c:pt>
                <c:pt idx="4">
                  <c:v>United States</c:v>
                </c:pt>
                <c:pt idx="5">
                  <c:v>OECD23</c:v>
                </c:pt>
                <c:pt idx="6">
                  <c:v>Hungary</c:v>
                </c:pt>
              </c:strCache>
            </c:strRef>
          </c:cat>
          <c:val>
            <c:numRef>
              <c:f>'Fig 1.2-ITA'!$B$24:$B$30</c:f>
              <c:numCache>
                <c:formatCode>0.0</c:formatCode>
                <c:ptCount val="7"/>
                <c:pt idx="0">
                  <c:v>3.7999999999999972</c:v>
                </c:pt>
                <c:pt idx="1">
                  <c:v>4.0854700000000008</c:v>
                </c:pt>
                <c:pt idx="2">
                  <c:v>4.3549000000000007</c:v>
                </c:pt>
                <c:pt idx="3">
                  <c:v>6.7639099999999956</c:v>
                </c:pt>
                <c:pt idx="4">
                  <c:v>7.323360000000001</c:v>
                </c:pt>
                <c:pt idx="5">
                  <c:v>7.5391391304347843</c:v>
                </c:pt>
                <c:pt idx="6">
                  <c:v>13.942740000000001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506944"/>
        <c:axId val="113521408"/>
      </c:barChart>
      <c:lineChart>
        <c:grouping val="standard"/>
        <c:varyColors val="0"/>
        <c:ser>
          <c:idx val="1"/>
          <c:order val="1"/>
          <c:tx>
            <c:strRef>
              <c:f>'Fig 1.2-ITA'!$C$23</c:f>
              <c:strCache>
                <c:ptCount val="1"/>
                <c:pt idx="0">
                  <c:v>Longevity gap at 65 years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 1.2-ITA'!$A$24:$A$30</c:f>
              <c:strCache>
                <c:ptCount val="7"/>
                <c:pt idx="0">
                  <c:v>Italy</c:v>
                </c:pt>
                <c:pt idx="1">
                  <c:v>Canada</c:v>
                </c:pt>
                <c:pt idx="2">
                  <c:v>United Kingdom</c:v>
                </c:pt>
                <c:pt idx="3">
                  <c:v>France</c:v>
                </c:pt>
                <c:pt idx="4">
                  <c:v>United States</c:v>
                </c:pt>
                <c:pt idx="5">
                  <c:v>OECD23</c:v>
                </c:pt>
                <c:pt idx="6">
                  <c:v>Hungary</c:v>
                </c:pt>
              </c:strCache>
            </c:strRef>
          </c:cat>
          <c:val>
            <c:numRef>
              <c:f>'Fig 1.2-ITA'!$C$24:$C$30</c:f>
              <c:numCache>
                <c:formatCode>0.0</c:formatCode>
                <c:ptCount val="7"/>
                <c:pt idx="0">
                  <c:v>2.2979000000000021</c:v>
                </c:pt>
                <c:pt idx="1">
                  <c:v>2.4364600000000003</c:v>
                </c:pt>
                <c:pt idx="2">
                  <c:v>2.9461499999999994</c:v>
                </c:pt>
                <c:pt idx="3">
                  <c:v>3.208870000000001</c:v>
                </c:pt>
                <c:pt idx="4">
                  <c:v>2.7244799999999998</c:v>
                </c:pt>
                <c:pt idx="5">
                  <c:v>3.5491208695652174</c:v>
                </c:pt>
                <c:pt idx="6">
                  <c:v>6.8915100000000002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06944"/>
        <c:axId val="113521408"/>
      </c:lineChart>
      <c:dateAx>
        <c:axId val="11350694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13521408"/>
        <c:crosses val="autoZero"/>
        <c:auto val="0"/>
        <c:lblOffset val="0"/>
        <c:baseTimeUnit val="days"/>
      </c:dateAx>
      <c:valAx>
        <c:axId val="11352140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13506944"/>
        <c:crosses val="autoZero"/>
        <c:crossBetween val="between"/>
      </c:valAx>
      <c:spPr>
        <a:solidFill>
          <a:srgbClr val="DCE6F2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4.584753787552235E-2"/>
          <c:y val="1.9920803043647736E-2"/>
          <c:w val="0.94469108181195593"/>
          <c:h val="7.4703011413679007E-2"/>
        </c:manualLayout>
      </c:layout>
      <c:overlay val="1"/>
      <c:spPr>
        <a:solidFill>
          <a:srgbClr val="DCE6F2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legend>
    <c:plotVisOnly val="1"/>
    <c:dispBlanksAs val="gap"/>
    <c:showDLblsOverMax val="1"/>
  </c:chart>
  <c:spPr>
    <a:noFill/>
    <a:ln>
      <a:noFill/>
    </a:ln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</a:extLst>
  </c:spPr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445796086387494E-3"/>
          <c:y val="0.1245442333890059"/>
          <c:w val="0.98906927548920154"/>
          <c:h val="0.815988629646621"/>
        </c:manualLayout>
      </c:layout>
      <c:lineChart>
        <c:grouping val="standard"/>
        <c:varyColors val="0"/>
        <c:ser>
          <c:idx val="1"/>
          <c:order val="0"/>
          <c:tx>
            <c:strRef>
              <c:f>'Data Fig 3.18'!$B$3</c:f>
              <c:strCache>
                <c:ptCount val="1"/>
                <c:pt idx="0">
                  <c:v>1920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3.18'!$B$4:$B$15</c:f>
              <c:numCache>
                <c:formatCode>General</c:formatCode>
                <c:ptCount val="12"/>
                <c:pt idx="6" formatCode="0.000">
                  <c:v>0.26321884615384616</c:v>
                </c:pt>
                <c:pt idx="7" formatCode="0.000">
                  <c:v>0.2778488461538462</c:v>
                </c:pt>
                <c:pt idx="8" formatCode="0.000">
                  <c:v>0.28397884615384617</c:v>
                </c:pt>
                <c:pt idx="9" formatCode="0.000">
                  <c:v>0.27859884615384617</c:v>
                </c:pt>
                <c:pt idx="10" formatCode="0.000">
                  <c:v>0.26969884615384621</c:v>
                </c:pt>
                <c:pt idx="11" formatCode="0.000">
                  <c:v>0.26822884615384618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'Data Fig 3.18'!$C$3</c:f>
              <c:strCache>
                <c:ptCount val="1"/>
                <c:pt idx="0">
                  <c:v>1930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3.18'!$C$4:$C$15</c:f>
              <c:numCache>
                <c:formatCode>General</c:formatCode>
                <c:ptCount val="12"/>
                <c:pt idx="4" formatCode="0.000">
                  <c:v>0.24326830769230773</c:v>
                </c:pt>
                <c:pt idx="5" formatCode="0.000">
                  <c:v>0.25905230769230769</c:v>
                </c:pt>
                <c:pt idx="6" formatCode="0.000">
                  <c:v>0.27056830769230772</c:v>
                </c:pt>
                <c:pt idx="7" formatCode="0.000">
                  <c:v>0.29296830769230769</c:v>
                </c:pt>
                <c:pt idx="8" formatCode="0.000">
                  <c:v>0.29406830769230768</c:v>
                </c:pt>
                <c:pt idx="9" formatCode="0.000">
                  <c:v>0.28036830769230769</c:v>
                </c:pt>
                <c:pt idx="10" formatCode="0.000">
                  <c:v>0.26674830769230773</c:v>
                </c:pt>
                <c:pt idx="11" formatCode="0.000">
                  <c:v>0.25819830769230773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'Data Fig 3.18'!$D$3</c:f>
              <c:strCache>
                <c:ptCount val="1"/>
                <c:pt idx="0">
                  <c:v>1940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star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3.18'!$D$4:$D$15</c:f>
              <c:numCache>
                <c:formatCode>General</c:formatCode>
                <c:ptCount val="12"/>
                <c:pt idx="2" formatCode="0.000">
                  <c:v>0.24617730769230772</c:v>
                </c:pt>
                <c:pt idx="3" formatCode="0.000">
                  <c:v>0.25017730769230773</c:v>
                </c:pt>
                <c:pt idx="4" formatCode="0.000">
                  <c:v>0.25557730769230769</c:v>
                </c:pt>
                <c:pt idx="5" formatCode="0.000">
                  <c:v>0.27627730769230768</c:v>
                </c:pt>
                <c:pt idx="6" formatCode="0.000">
                  <c:v>0.29237730769230769</c:v>
                </c:pt>
                <c:pt idx="7" formatCode="0.000">
                  <c:v>0.3137073076923077</c:v>
                </c:pt>
                <c:pt idx="8" formatCode="0.000">
                  <c:v>0.30500730769230772</c:v>
                </c:pt>
                <c:pt idx="9" formatCode="0.000">
                  <c:v>0.28037730769230773</c:v>
                </c:pt>
                <c:pt idx="10" formatCode="0.000">
                  <c:v>0.26887730769230772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'Data Fig 3.18'!$E$3</c:f>
              <c:strCache>
                <c:ptCount val="1"/>
                <c:pt idx="0">
                  <c:v>1950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3.18'!$E$4:$E$15</c:f>
              <c:numCache>
                <c:formatCode>0.000</c:formatCode>
                <c:ptCount val="12"/>
                <c:pt idx="0">
                  <c:v>0.25330153846153847</c:v>
                </c:pt>
                <c:pt idx="1">
                  <c:v>0.25278253846153848</c:v>
                </c:pt>
                <c:pt idx="2">
                  <c:v>0.25591153846153847</c:v>
                </c:pt>
                <c:pt idx="3">
                  <c:v>0.26690153846153847</c:v>
                </c:pt>
                <c:pt idx="4">
                  <c:v>0.27870153846153845</c:v>
                </c:pt>
                <c:pt idx="5">
                  <c:v>0.29020153846153846</c:v>
                </c:pt>
                <c:pt idx="6">
                  <c:v>0.29720153846153846</c:v>
                </c:pt>
                <c:pt idx="7">
                  <c:v>0.30710153846153848</c:v>
                </c:pt>
                <c:pt idx="8">
                  <c:v>0.30030153846153845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'Data Fig 3.18'!$F$3</c:f>
              <c:strCache>
                <c:ptCount val="1"/>
                <c:pt idx="0">
                  <c:v>1960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lgDashDotDot"/>
              <a:round/>
            </a:ln>
            <a:effectLst/>
          </c:spPr>
          <c:marker>
            <c:symbol val="none"/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3.18'!$F$4:$F$15</c:f>
              <c:numCache>
                <c:formatCode>0.000</c:formatCode>
                <c:ptCount val="12"/>
                <c:pt idx="0">
                  <c:v>0.2753366538461538</c:v>
                </c:pt>
                <c:pt idx="1">
                  <c:v>0.26729665384615381</c:v>
                </c:pt>
                <c:pt idx="2">
                  <c:v>0.27640665384615382</c:v>
                </c:pt>
                <c:pt idx="3">
                  <c:v>0.2869366538461538</c:v>
                </c:pt>
                <c:pt idx="4">
                  <c:v>0.28623665384615382</c:v>
                </c:pt>
                <c:pt idx="5">
                  <c:v>0.29033665384615381</c:v>
                </c:pt>
                <c:pt idx="6">
                  <c:v>0.2995366538461538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'Data Fig 3.18'!$G$3</c:f>
              <c:strCache>
                <c:ptCount val="1"/>
                <c:pt idx="0">
                  <c:v>1970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diamond"/>
            <c:size val="6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3.18'!$G$4:$G$15</c:f>
              <c:numCache>
                <c:formatCode>0.000</c:formatCode>
                <c:ptCount val="12"/>
                <c:pt idx="0">
                  <c:v>0.29164423076923074</c:v>
                </c:pt>
                <c:pt idx="1">
                  <c:v>0.28624423076923072</c:v>
                </c:pt>
                <c:pt idx="2">
                  <c:v>0.28280423076923072</c:v>
                </c:pt>
                <c:pt idx="3">
                  <c:v>0.27954423076923074</c:v>
                </c:pt>
                <c:pt idx="4">
                  <c:v>0.28238423076923075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386432"/>
        <c:axId val="114413568"/>
      </c:lineChart>
      <c:lineChart>
        <c:grouping val="standard"/>
        <c:varyColors val="0"/>
        <c:ser>
          <c:idx val="3"/>
          <c:order val="6"/>
          <c:tx>
            <c:strRef>
              <c:f>'Data Fig 3.18'!$H$3</c:f>
              <c:strCache>
                <c:ptCount val="1"/>
                <c:pt idx="0">
                  <c:v>1980</c:v>
                </c:pt>
              </c:strCache>
            </c:strRef>
          </c:tx>
          <c:spPr>
            <a:ln w="19050" cap="sq" cmpd="sng" algn="ctr">
              <a:solidFill>
                <a:srgbClr val="4F81BD"/>
              </a:solidFill>
              <a:prstDash val="solid"/>
              <a:bevel/>
            </a:ln>
            <a:effectLst/>
          </c:spPr>
          <c:marker>
            <c:symbol val="triangle"/>
            <c:size val="6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'Data Fig 3.18'!$A$4:$A$15</c:f>
              <c:strCache>
                <c:ptCount val="12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75-79</c:v>
                </c:pt>
              </c:strCache>
            </c:strRef>
          </c:cat>
          <c:val>
            <c:numRef>
              <c:f>'Data Fig 3.18'!$H$4:$H$15</c:f>
              <c:numCache>
                <c:formatCode>0.000</c:formatCode>
                <c:ptCount val="12"/>
                <c:pt idx="0">
                  <c:v>0.3018026923076923</c:v>
                </c:pt>
                <c:pt idx="1">
                  <c:v>0.28050269230769231</c:v>
                </c:pt>
                <c:pt idx="2">
                  <c:v>0.27430269230769228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17024"/>
        <c:axId val="114415488"/>
      </c:lineChart>
      <c:catAx>
        <c:axId val="11438643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US" sz="1200" b="0" i="0">
                    <a:solidFill>
                      <a:srgbClr val="000000"/>
                    </a:solidFill>
                    <a:latin typeface="Arial Narrow"/>
                  </a:rPr>
                  <a:t>Age </a:t>
                </a:r>
              </a:p>
            </c:rich>
          </c:tx>
          <c:layout>
            <c:manualLayout>
              <c:xMode val="edge"/>
              <c:yMode val="edge"/>
              <c:x val="0.96064939176112563"/>
              <c:y val="0.91137673924688389"/>
            </c:manualLayout>
          </c:layout>
          <c:overlay val="0"/>
        </c:title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4413568"/>
        <c:crosses val="autoZero"/>
        <c:auto val="1"/>
        <c:lblAlgn val="ctr"/>
        <c:lblOffset val="0"/>
        <c:tickLblSkip val="1"/>
        <c:noMultiLvlLbl val="0"/>
      </c:catAx>
      <c:valAx>
        <c:axId val="114413568"/>
        <c:scaling>
          <c:orientation val="minMax"/>
          <c:max val="0.32000000000000006"/>
          <c:min val="0.22000000000000003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 rtl="0">
                  <a:defRPr lang="en-US" sz="12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>
                    <a:solidFill>
                      <a:srgbClr val="000000"/>
                    </a:solidFill>
                    <a:latin typeface="Arial Narrow"/>
                    <a:ea typeface="+mn-ea"/>
                    <a:cs typeface="+mn-cs"/>
                  </a:rPr>
                  <a:t>Gini</a:t>
                </a:r>
              </a:p>
            </c:rich>
          </c:tx>
          <c:layout>
            <c:manualLayout>
              <c:xMode val="edge"/>
              <c:yMode val="edge"/>
              <c:x val="6.9009674939073153E-3"/>
              <c:y val="6.5628928463665401E-2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4386432"/>
        <c:crosses val="autoZero"/>
        <c:crossBetween val="between"/>
      </c:valAx>
      <c:valAx>
        <c:axId val="114415488"/>
        <c:scaling>
          <c:orientation val="minMax"/>
          <c:max val="0.32000000000000006"/>
          <c:min val="0.22000000000000003"/>
        </c:scaling>
        <c:delete val="0"/>
        <c:axPos val="r"/>
        <c:numFmt formatCode="0.00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4417024"/>
        <c:crosses val="max"/>
        <c:crossBetween val="between"/>
      </c:valAx>
      <c:catAx>
        <c:axId val="114417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415488"/>
        <c:crossesAt val="0.2199999988079071"/>
        <c:auto val="1"/>
        <c:lblAlgn val="ctr"/>
        <c:lblOffset val="100"/>
        <c:noMultiLvlLbl val="0"/>
      </c:cat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0.05252</cdr:x>
      <cdr:y>0.00321</cdr:y>
    </cdr:from>
    <cdr:to>
      <cdr:x>0.95404</cdr:x>
      <cdr:y>0.07254</cdr:y>
    </cdr:to>
    <cdr:grpSp>
      <cdr:nvGrpSpPr>
        <cdr:cNvPr id="25" name="xlamLegendGroup0"/>
        <cdr:cNvGrpSpPr/>
      </cdr:nvGrpSpPr>
      <cdr:grpSpPr>
        <a:xfrm xmlns:a="http://schemas.openxmlformats.org/drawingml/2006/main">
          <a:off x="434914" y="13029"/>
          <a:ext cx="7465415" cy="281401"/>
          <a:chOff x="0" y="0"/>
          <a:chExt cx="5237243" cy="176800"/>
        </a:xfrm>
      </cdr:grpSpPr>
      <cdr:sp macro="" textlink="">
        <cdr:nvSpPr>
          <cdr:cNvPr id="26" name="xlamLegend0"/>
          <cdr:cNvSpPr/>
        </cdr:nvSpPr>
        <cdr:spPr>
          <a:xfrm xmlns:a="http://schemas.openxmlformats.org/drawingml/2006/main">
            <a:off x="0" y="0"/>
            <a:ext cx="5237243" cy="176800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EAEAEA"/>
          </a:solidFill>
          <a:ln xmlns:a="http://schemas.openxmlformats.org/drawingml/2006/main" w="0" cap="flat" cmpd="sng" algn="ctr">
            <a:noFill/>
            <a:prstDash val="solid"/>
          </a:ln>
          <a:effectLst xmlns:a="http://schemas.openxmlformats.org/drawingml/2006/main"/>
          <a:extLst xmlns:a="http://schemas.openxmlformats.org/drawingml/2006/main">
            <a:ext uri="{91240B29-F687-4F45-9708-019B960494DF}">
              <a14:hiddenLine xmlns:a14="http://schemas.microsoft.com/office/drawing/2010/main" w="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endParaRPr lang="en-GB" sz="1200"/>
          </a:p>
        </cdr:txBody>
      </cdr:sp>
      <cdr:grpSp>
        <cdr:nvGrpSpPr>
          <cdr:cNvPr id="27" name="xlamLegendEntry10"/>
          <cdr:cNvGrpSpPr/>
        </cdr:nvGrpSpPr>
        <cdr:grpSpPr>
          <a:xfrm xmlns:a="http://schemas.openxmlformats.org/drawingml/2006/main">
            <a:off x="317808" y="43400"/>
            <a:ext cx="661142" cy="121106"/>
            <a:chOff x="317809" y="43400"/>
            <a:chExt cx="661143" cy="121107"/>
          </a:xfrm>
        </cdr:grpSpPr>
        <cdr:cxnSp macro="">
          <cdr:nvCxnSpPr>
            <cdr:cNvPr id="46" name="xlamLegendSymbol10"/>
            <cdr:cNvCxnSpPr/>
          </cdr:nvCxnSpPr>
          <cdr:spPr>
            <a:xfrm xmlns:a="http://schemas.openxmlformats.org/drawingml/2006/main">
              <a:off x="317809" y="110532"/>
              <a:ext cx="324000" cy="0"/>
            </a:xfrm>
            <a:prstGeom xmlns:a="http://schemas.openxmlformats.org/drawingml/2006/main" prst="line">
              <a:avLst/>
            </a:prstGeom>
            <a:ln xmlns:a="http://schemas.openxmlformats.org/drawingml/2006/main" w="19050">
              <a:solidFill>
                <a:srgbClr val="4F81BD"/>
              </a:solidFill>
              <a:prstDash val="solid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sp macro="" textlink="">
          <cdr:nvSpPr>
            <cdr:cNvPr id="47" name="xlamLegendText10"/>
            <cdr:cNvSpPr txBox="1"/>
          </cdr:nvSpPr>
          <cdr:spPr>
            <a:xfrm xmlns:a="http://schemas.openxmlformats.org/drawingml/2006/main">
              <a:off x="770133" y="43400"/>
              <a:ext cx="208819" cy="121107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1920</a:t>
              </a:r>
            </a:p>
          </cdr:txBody>
        </cdr:sp>
      </cdr:grpSp>
      <cdr:grpSp>
        <cdr:nvGrpSpPr>
          <cdr:cNvPr id="28" name="xlamLegendEntry20"/>
          <cdr:cNvGrpSpPr/>
        </cdr:nvGrpSpPr>
        <cdr:grpSpPr>
          <a:xfrm xmlns:a="http://schemas.openxmlformats.org/drawingml/2006/main">
            <a:off x="1186539" y="34646"/>
            <a:ext cx="635613" cy="121107"/>
            <a:chOff x="1186536" y="34646"/>
            <a:chExt cx="635615" cy="121107"/>
          </a:xfrm>
        </cdr:grpSpPr>
        <cdr:cxnSp macro="">
          <cdr:nvCxnSpPr>
            <cdr:cNvPr id="44" name="xlamLegendSymbol20"/>
            <cdr:cNvCxnSpPr/>
          </cdr:nvCxnSpPr>
          <cdr:spPr>
            <a:xfrm xmlns:a="http://schemas.openxmlformats.org/drawingml/2006/main">
              <a:off x="1186536" y="100932"/>
              <a:ext cx="324000" cy="0"/>
            </a:xfrm>
            <a:prstGeom xmlns:a="http://schemas.openxmlformats.org/drawingml/2006/main" prst="line">
              <a:avLst/>
            </a:prstGeom>
            <a:ln xmlns:a="http://schemas.openxmlformats.org/drawingml/2006/main" w="19050">
              <a:solidFill>
                <a:srgbClr val="4F81BD"/>
              </a:solidFill>
              <a:prstDash val="dash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sp macro="" textlink="">
          <cdr:nvSpPr>
            <cdr:cNvPr id="45" name="xlamLegendText20"/>
            <cdr:cNvSpPr txBox="1"/>
          </cdr:nvSpPr>
          <cdr:spPr>
            <a:xfrm xmlns:a="http://schemas.openxmlformats.org/drawingml/2006/main">
              <a:off x="1613332" y="34646"/>
              <a:ext cx="208819" cy="121107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1930</a:t>
              </a:r>
            </a:p>
          </cdr:txBody>
        </cdr:sp>
      </cdr:grpSp>
      <cdr:grpSp>
        <cdr:nvGrpSpPr>
          <cdr:cNvPr id="29" name="xlamLegendEntry30"/>
          <cdr:cNvGrpSpPr/>
        </cdr:nvGrpSpPr>
        <cdr:grpSpPr>
          <a:xfrm xmlns:a="http://schemas.openxmlformats.org/drawingml/2006/main">
            <a:off x="2689471" y="34806"/>
            <a:ext cx="386166" cy="121107"/>
            <a:chOff x="2689468" y="34807"/>
            <a:chExt cx="386165" cy="121110"/>
          </a:xfrm>
        </cdr:grpSpPr>
        <cdr:sp macro="" textlink="">
          <cdr:nvSpPr>
            <cdr:cNvPr id="42" name="xlamLegendSymbol30"/>
            <cdr:cNvSpPr/>
          </cdr:nvSpPr>
          <cdr:spPr>
            <a:xfrm xmlns:a="http://schemas.openxmlformats.org/drawingml/2006/main">
              <a:off x="2689468" y="52157"/>
              <a:ext cx="72000" cy="72000"/>
            </a:xfrm>
            <a:prstGeom xmlns:a="http://schemas.openxmlformats.org/drawingml/2006/main" prst="ellipse">
              <a:avLst/>
            </a:prstGeom>
            <a:solidFill xmlns:a="http://schemas.openxmlformats.org/drawingml/2006/main">
              <a:srgbClr val="000000"/>
            </a:solidFill>
            <a:ln xmlns:a="http://schemas.openxmlformats.org/drawingml/2006/main" w="3175">
              <a:solidFill>
                <a:srgbClr val="000000"/>
              </a:solidFill>
            </a:ln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endParaRPr lang="en-GB" sz="1200"/>
            </a:p>
          </cdr:txBody>
        </cdr:sp>
        <cdr:sp macro="" textlink="">
          <cdr:nvSpPr>
            <cdr:cNvPr id="43" name="xlamLegendText30"/>
            <cdr:cNvSpPr txBox="1"/>
          </cdr:nvSpPr>
          <cdr:spPr>
            <a:xfrm xmlns:a="http://schemas.openxmlformats.org/drawingml/2006/main">
              <a:off x="2866815" y="34807"/>
              <a:ext cx="208818" cy="121110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1950</a:t>
              </a:r>
            </a:p>
          </cdr:txBody>
        </cdr:sp>
      </cdr:grpSp>
      <cdr:grpSp>
        <cdr:nvGrpSpPr>
          <cdr:cNvPr id="30" name="xlamLegendEntry40"/>
          <cdr:cNvGrpSpPr/>
        </cdr:nvGrpSpPr>
        <cdr:grpSpPr>
          <a:xfrm xmlns:a="http://schemas.openxmlformats.org/drawingml/2006/main">
            <a:off x="3271934" y="35848"/>
            <a:ext cx="582349" cy="121107"/>
            <a:chOff x="3271934" y="35848"/>
            <a:chExt cx="582349" cy="121107"/>
          </a:xfrm>
        </cdr:grpSpPr>
        <cdr:cxnSp macro="">
          <cdr:nvCxnSpPr>
            <cdr:cNvPr id="40" name="xlamLegendSymbol40"/>
            <cdr:cNvCxnSpPr/>
          </cdr:nvCxnSpPr>
          <cdr:spPr>
            <a:xfrm xmlns:a="http://schemas.openxmlformats.org/drawingml/2006/main">
              <a:off x="3271934" y="97400"/>
              <a:ext cx="324000" cy="0"/>
            </a:xfrm>
            <a:prstGeom xmlns:a="http://schemas.openxmlformats.org/drawingml/2006/main" prst="line">
              <a:avLst/>
            </a:prstGeom>
            <a:ln xmlns:a="http://schemas.openxmlformats.org/drawingml/2006/main" w="19050">
              <a:solidFill>
                <a:srgbClr val="4F81BD"/>
              </a:solidFill>
              <a:prstDash val="lgDashDotDot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</cdr:cxnSp>
        <cdr:sp macro="" textlink="">
          <cdr:nvSpPr>
            <cdr:cNvPr id="41" name="xlamLegendText40"/>
            <cdr:cNvSpPr txBox="1"/>
          </cdr:nvSpPr>
          <cdr:spPr>
            <a:xfrm xmlns:a="http://schemas.openxmlformats.org/drawingml/2006/main">
              <a:off x="3645465" y="35848"/>
              <a:ext cx="208818" cy="121107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1960</a:t>
              </a:r>
            </a:p>
          </cdr:txBody>
        </cdr:sp>
      </cdr:grpSp>
      <cdr:grpSp>
        <cdr:nvGrpSpPr>
          <cdr:cNvPr id="31" name="xlamLegendEntry50"/>
          <cdr:cNvGrpSpPr/>
        </cdr:nvGrpSpPr>
        <cdr:grpSpPr>
          <a:xfrm xmlns:a="http://schemas.openxmlformats.org/drawingml/2006/main">
            <a:off x="4027440" y="32673"/>
            <a:ext cx="360994" cy="121107"/>
            <a:chOff x="4027442" y="32673"/>
            <a:chExt cx="360995" cy="121106"/>
          </a:xfrm>
        </cdr:grpSpPr>
        <cdr:sp macro="" textlink="">
          <cdr:nvSpPr>
            <cdr:cNvPr id="38" name="xlamLegendSymbol50"/>
            <cdr:cNvSpPr/>
          </cdr:nvSpPr>
          <cdr:spPr>
            <a:xfrm xmlns:a="http://schemas.openxmlformats.org/drawingml/2006/main">
              <a:off x="4027442" y="48270"/>
              <a:ext cx="72000" cy="72000"/>
            </a:xfrm>
            <a:prstGeom xmlns:a="http://schemas.openxmlformats.org/drawingml/2006/main" prst="diamond">
              <a:avLst/>
            </a:prstGeom>
            <a:solidFill xmlns:a="http://schemas.openxmlformats.org/drawingml/2006/main">
              <a:srgbClr val="000000"/>
            </a:solidFill>
            <a:ln xmlns:a="http://schemas.openxmlformats.org/drawingml/2006/main" w="3175">
              <a:solidFill>
                <a:srgbClr val="000000"/>
              </a:solidFill>
            </a:ln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endParaRPr lang="en-GB" sz="1200"/>
            </a:p>
          </cdr:txBody>
        </cdr:sp>
        <cdr:sp macro="" textlink="">
          <cdr:nvSpPr>
            <cdr:cNvPr id="39" name="xlamLegendText50"/>
            <cdr:cNvSpPr txBox="1"/>
          </cdr:nvSpPr>
          <cdr:spPr>
            <a:xfrm xmlns:a="http://schemas.openxmlformats.org/drawingml/2006/main">
              <a:off x="4179618" y="32673"/>
              <a:ext cx="208819" cy="121106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1970</a:t>
              </a:r>
            </a:p>
          </cdr:txBody>
        </cdr:sp>
      </cdr:grpSp>
      <cdr:grpSp>
        <cdr:nvGrpSpPr>
          <cdr:cNvPr id="32" name="xlamLegendEntry60"/>
          <cdr:cNvGrpSpPr/>
        </cdr:nvGrpSpPr>
        <cdr:grpSpPr>
          <a:xfrm xmlns:a="http://schemas.openxmlformats.org/drawingml/2006/main">
            <a:off x="4601090" y="28295"/>
            <a:ext cx="340744" cy="121107"/>
            <a:chOff x="4601090" y="28295"/>
            <a:chExt cx="340744" cy="121107"/>
          </a:xfrm>
        </cdr:grpSpPr>
        <cdr:sp macro="" textlink="">
          <cdr:nvSpPr>
            <cdr:cNvPr id="36" name="xlamLegendSymbol60"/>
            <cdr:cNvSpPr/>
          </cdr:nvSpPr>
          <cdr:spPr>
            <a:xfrm xmlns:a="http://schemas.openxmlformats.org/drawingml/2006/main">
              <a:off x="4601090" y="43121"/>
              <a:ext cx="71999" cy="72000"/>
            </a:xfrm>
            <a:prstGeom xmlns:a="http://schemas.openxmlformats.org/drawingml/2006/main" prst="triangle">
              <a:avLst/>
            </a:prstGeom>
            <a:solidFill xmlns:a="http://schemas.openxmlformats.org/drawingml/2006/main">
              <a:srgbClr val="000000"/>
            </a:solidFill>
            <a:ln xmlns:a="http://schemas.openxmlformats.org/drawingml/2006/main" w="3175">
              <a:solidFill>
                <a:srgbClr val="000000"/>
              </a:solidFill>
            </a:ln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endParaRPr lang="en-GB" sz="1200"/>
            </a:p>
          </cdr:txBody>
        </cdr:sp>
        <cdr:sp macro="" textlink="">
          <cdr:nvSpPr>
            <cdr:cNvPr id="37" name="xlamLegendText60"/>
            <cdr:cNvSpPr txBox="1"/>
          </cdr:nvSpPr>
          <cdr:spPr>
            <a:xfrm xmlns:a="http://schemas.openxmlformats.org/drawingml/2006/main">
              <a:off x="4733016" y="28295"/>
              <a:ext cx="208818" cy="121107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1980</a:t>
              </a:r>
            </a:p>
          </cdr:txBody>
        </cdr:sp>
      </cdr:grpSp>
      <cdr:grpSp>
        <cdr:nvGrpSpPr>
          <cdr:cNvPr id="33" name="xlamLegendEntry70"/>
          <cdr:cNvGrpSpPr/>
        </cdr:nvGrpSpPr>
        <cdr:grpSpPr>
          <a:xfrm xmlns:a="http://schemas.openxmlformats.org/drawingml/2006/main">
            <a:off x="2115485" y="35395"/>
            <a:ext cx="365679" cy="121107"/>
            <a:chOff x="2115485" y="35395"/>
            <a:chExt cx="365679" cy="121107"/>
          </a:xfrm>
        </cdr:grpSpPr>
        <cdr:sp macro="" textlink="">
          <cdr:nvSpPr>
            <cdr:cNvPr id="34" name="xlamLegendSymbol70"/>
            <cdr:cNvSpPr/>
          </cdr:nvSpPr>
          <cdr:spPr>
            <a:xfrm xmlns:a="http://schemas.openxmlformats.org/drawingml/2006/main">
              <a:off x="2115485" y="57271"/>
              <a:ext cx="71999" cy="72000"/>
            </a:xfrm>
            <a:prstGeom xmlns:a="http://schemas.openxmlformats.org/drawingml/2006/main" prst="chartX">
              <a:avLst/>
            </a:prstGeom>
            <a:solidFill xmlns:a="http://schemas.openxmlformats.org/drawingml/2006/main">
              <a:srgbClr val="000000"/>
            </a:solidFill>
            <a:ln xmlns:a="http://schemas.openxmlformats.org/drawingml/2006/main" w="3175">
              <a:solidFill>
                <a:srgbClr val="000000"/>
              </a:solidFill>
            </a:ln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 xmlns:a="http://schemas.openxmlformats.org/drawingml/2006/main"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endParaRPr lang="en-GB" sz="1200"/>
            </a:p>
          </cdr:txBody>
        </cdr:sp>
        <cdr:sp macro="" textlink="">
          <cdr:nvSpPr>
            <cdr:cNvPr id="35" name="xlamLegendText70"/>
            <cdr:cNvSpPr txBox="1"/>
          </cdr:nvSpPr>
          <cdr:spPr>
            <a:xfrm xmlns:a="http://schemas.openxmlformats.org/drawingml/2006/main">
              <a:off x="2272346" y="35395"/>
              <a:ext cx="208818" cy="121107"/>
            </a:xfrm>
            <a:prstGeom xmlns:a="http://schemas.openxmlformats.org/drawingml/2006/main" prst="rect">
              <a:avLst/>
            </a:prstGeom>
            <a:noFill xmlns:a="http://schemas.openxmlformats.org/drawingml/2006/main"/>
            <a:ln xmlns:a="http://schemas.openxmlformats.org/drawingml/2006/main" w="9525" cmpd="sng">
              <a:noFill/>
            </a:ln>
            <a:effectLst xmlns:a="http://schemas.openxmlformats.org/drawingml/2006/main"/>
            <a:extLst xmlns:a="http://schemas.openxmlformats.org/drawingml/2006/main"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chemeClr val="lt1">
                      <a:shade val="50000"/>
                    </a:schemeClr>
                  </a:solidFill>
                </a14:hiddenLine>
              </a:ext>
            </a:extLst>
          </cdr:spPr>
          <cdr:style>
            <a:lnRef xmlns:a="http://schemas.openxmlformats.org/drawingml/2006/main" idx="0">
              <a:scrgbClr r="0" g="0" b="0"/>
            </a:lnRef>
            <a:fillRef xmlns:a="http://schemas.openxmlformats.org/drawingml/2006/main" idx="0">
              <a:scrgbClr r="0" g="0" b="0"/>
            </a:fillRef>
            <a:effectRef xmlns:a="http://schemas.openxmlformats.org/drawingml/2006/main" idx="0">
              <a:scrgbClr r="0" g="0" b="0"/>
            </a:effectRef>
            <a:fontRef xmlns:a="http://schemas.openxmlformats.org/drawingml/2006/main" idx="minor">
              <a:schemeClr val="dk1"/>
            </a:fontRef>
          </cdr:style>
          <cdr:txBody>
            <a:bodyPr xmlns:a="http://schemas.openxmlformats.org/drawingml/2006/main" vert="horz" wrap="none" lIns="0" tIns="0" rIns="0" bIns="0" rtlCol="0" anchor="t">
              <a:spAutoFit/>
            </a:bodyPr>
            <a:lstStyle xmlns:a="http://schemas.openxmlformats.org/drawingml/2006/main"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 xmlns:a="http://schemas.openxmlformats.org/drawingml/2006/main">
              <a:pPr algn="l"/>
              <a:r>
                <a:rPr lang="en-GB" sz="1200" b="0" i="0">
                  <a:solidFill>
                    <a:srgbClr val="000000"/>
                  </a:solidFill>
                  <a:latin typeface="Arial Narrow"/>
                </a:rPr>
                <a:t>1940</a:t>
              </a:r>
            </a:p>
          </cdr:txBody>
        </cdr:sp>
      </cdr:grp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72C2E-A4AC-4E7C-9C3E-0A9CFDEAAC14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F3A9-B720-418B-BE79-2F5DDB68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5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05B1D-7938-4B4A-AB93-5EF31BEA656B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7305" y="4705351"/>
            <a:ext cx="5535562" cy="4457700"/>
          </a:xfrm>
        </p:spPr>
        <p:txBody>
          <a:bodyPr>
            <a:noAutofit/>
          </a:bodyPr>
          <a:lstStyle/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0" baseline="0" noProof="0" dirty="0" smtClean="0">
                <a:solidFill>
                  <a:schemeClr val="bg2">
                    <a:lumMod val="10000"/>
                  </a:schemeClr>
                </a:solidFill>
                <a:latin typeface="Arial headings"/>
              </a:rPr>
              <a:t>A life course approach is needed. Important to focus on early interventions at key transition periods and turning points.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noProof="0" dirty="0" smtClean="0">
                <a:solidFill>
                  <a:schemeClr val="bg2">
                    <a:lumMod val="10000"/>
                  </a:schemeClr>
                </a:solidFill>
                <a:latin typeface="Arial headings"/>
              </a:rPr>
              <a:t>Health prevention policies are critical. They are cost effective, yet the share of health spending allocated to prevention is limited. Not all prevention policies are effective at reducing SES-related health inequalities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noProof="0" dirty="0" smtClean="0">
                <a:solidFill>
                  <a:schemeClr val="bg2">
                    <a:lumMod val="10000"/>
                  </a:schemeClr>
                </a:solidFill>
                <a:latin typeface="Arial headings"/>
              </a:rPr>
              <a:t>Not all prevention policies are effective at reducing SES-related health inequalities 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some evidence that “upstream”, i.e. more environmental in nature interventions (e.g. taxation of unhealthy goods) reduce SES inequalities in health, while person-centred interventions (e.g. dietary counselling) may increase them.</a:t>
            </a:r>
            <a:endParaRPr lang="en-GB" sz="1400" baseline="0" noProof="0" dirty="0" smtClean="0">
              <a:solidFill>
                <a:schemeClr val="bg2">
                  <a:lumMod val="10000"/>
                </a:schemeClr>
              </a:solidFill>
              <a:latin typeface="Arial hea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E2AA-9086-45B4-A304-A78FC6E140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4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7305" y="4705351"/>
            <a:ext cx="5535562" cy="4457700"/>
          </a:xfrm>
        </p:spPr>
        <p:txBody>
          <a:bodyPr>
            <a:noAutofit/>
          </a:bodyPr>
          <a:lstStyle/>
          <a:p>
            <a:pPr marL="0" marR="0" lvl="0" indent="0" algn="l" defTabSz="8957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b="0" baseline="0" noProof="0" dirty="0" smtClean="0">
                <a:solidFill>
                  <a:schemeClr val="bg2">
                    <a:lumMod val="10000"/>
                  </a:schemeClr>
                </a:solidFill>
                <a:latin typeface="Arial headings"/>
              </a:rPr>
              <a:t>Similarly, average exit ages from the labour market are low, especially for the low educated</a:t>
            </a:r>
            <a:endParaRPr lang="en-GB" sz="1400" baseline="0" noProof="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E2AA-9086-45B4-A304-A78FC6E140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4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7305" y="4705351"/>
            <a:ext cx="5535562" cy="4457700"/>
          </a:xfr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b="1" kern="1200" baseline="0" noProof="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Old-age pensions</a:t>
            </a:r>
          </a:p>
          <a:p>
            <a:pPr marL="342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1200" baseline="0" noProof="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Strengthen first-tier and low earnings-related pensions in some countries; avoid large impact of career breaks by striking the right balance between length of leave from work and pension benefit entitlements.</a:t>
            </a:r>
          </a:p>
          <a:p>
            <a:pPr marL="342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kern="1200" baseline="0" noProof="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Place more emphasis on redistribution objectives of pensions to account for inequality in life expectancy: earnings-gradient of accrual rates, of contribution rates, of mortality tables used to compute annuities </a:t>
            </a:r>
          </a:p>
          <a:p>
            <a:pPr marL="342000" marR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kern="1200" baseline="0" noProof="0" dirty="0" smtClean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b="1" kern="1200" baseline="0" noProof="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Long-term care</a:t>
            </a:r>
          </a:p>
          <a:p>
            <a:pPr marL="342000" marR="0" lvl="0" indent="-34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kern="1200" baseline="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Strengthen support for informal carers – who are most likely to be low-SES women</a:t>
            </a:r>
          </a:p>
          <a:p>
            <a:pPr marL="0" marR="0" lvl="0" indent="0" algn="l" defTabSz="8957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400" baseline="0" noProof="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CE2AA-9086-45B4-A304-A78FC6E140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4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53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36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84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47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47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>
                <a:solidFill>
                  <a:prstClr val="black"/>
                </a:solidFill>
              </a:rPr>
              <a:t>Income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inequality</a:t>
            </a:r>
            <a:r>
              <a:rPr lang="fr-FR" dirty="0" smtClean="0">
                <a:solidFill>
                  <a:prstClr val="black"/>
                </a:solidFill>
              </a:rPr>
              <a:t> has </a:t>
            </a:r>
            <a:r>
              <a:rPr lang="fr-FR" dirty="0" err="1" smtClean="0">
                <a:solidFill>
                  <a:prstClr val="black"/>
                </a:solidFill>
              </a:rPr>
              <a:t>increased</a:t>
            </a:r>
            <a:r>
              <a:rPr lang="fr-FR" dirty="0" smtClean="0">
                <a:solidFill>
                  <a:prstClr val="black"/>
                </a:solidFill>
              </a:rPr>
              <a:t> over the last </a:t>
            </a:r>
            <a:r>
              <a:rPr lang="fr-FR" dirty="0" err="1" smtClean="0">
                <a:solidFill>
                  <a:prstClr val="black"/>
                </a:solidFill>
              </a:rPr>
              <a:t>decades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among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young</a:t>
            </a:r>
            <a:r>
              <a:rPr lang="fr-FR" dirty="0" smtClean="0">
                <a:solidFill>
                  <a:prstClr val="black"/>
                </a:solidFill>
              </a:rPr>
              <a:t> and </a:t>
            </a:r>
            <a:r>
              <a:rPr lang="fr-FR" dirty="0" err="1" smtClean="0">
                <a:solidFill>
                  <a:prstClr val="black"/>
                </a:solidFill>
              </a:rPr>
              <a:t>working-age</a:t>
            </a:r>
            <a:r>
              <a:rPr lang="fr-FR" dirty="0" smtClean="0">
                <a:solidFill>
                  <a:prstClr val="black"/>
                </a:solidFill>
              </a:rPr>
              <a:t>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black"/>
                </a:solidFill>
              </a:rPr>
              <a:t>Non-standard </a:t>
            </a:r>
            <a:r>
              <a:rPr lang="fr-FR" dirty="0" err="1" smtClean="0">
                <a:solidFill>
                  <a:prstClr val="black"/>
                </a:solidFill>
              </a:rPr>
              <a:t>forms</a:t>
            </a:r>
            <a:r>
              <a:rPr lang="fr-FR" dirty="0" smtClean="0">
                <a:solidFill>
                  <a:prstClr val="black"/>
                </a:solidFill>
              </a:rPr>
              <a:t> of </a:t>
            </a:r>
            <a:r>
              <a:rPr lang="fr-FR" dirty="0" err="1" smtClean="0">
                <a:solidFill>
                  <a:prstClr val="black"/>
                </a:solidFill>
              </a:rPr>
              <a:t>employment</a:t>
            </a:r>
            <a:r>
              <a:rPr lang="fr-FR" dirty="0" smtClean="0">
                <a:solidFill>
                  <a:prstClr val="black"/>
                </a:solidFill>
              </a:rPr>
              <a:t> have </a:t>
            </a:r>
            <a:r>
              <a:rPr lang="fr-FR" dirty="0" err="1" smtClean="0">
                <a:solidFill>
                  <a:prstClr val="black"/>
                </a:solidFill>
              </a:rPr>
              <a:t>developed</a:t>
            </a:r>
            <a:endParaRPr lang="fr-FR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prstClr val="black"/>
                </a:solidFill>
              </a:rPr>
              <a:t>Financial pressures have </a:t>
            </a:r>
            <a:r>
              <a:rPr lang="fr-FR" dirty="0" err="1" smtClean="0">
                <a:solidFill>
                  <a:prstClr val="black"/>
                </a:solidFill>
              </a:rPr>
              <a:t>led</a:t>
            </a:r>
            <a:r>
              <a:rPr lang="fr-FR" dirty="0" smtClean="0">
                <a:solidFill>
                  <a:prstClr val="black"/>
                </a:solidFill>
              </a:rPr>
              <a:t> to </a:t>
            </a:r>
            <a:r>
              <a:rPr lang="fr-FR" dirty="0" err="1" smtClean="0">
                <a:solidFill>
                  <a:prstClr val="black"/>
                </a:solidFill>
              </a:rPr>
              <a:t>reduced</a:t>
            </a:r>
            <a:r>
              <a:rPr lang="fr-FR" dirty="0" smtClean="0">
                <a:solidFill>
                  <a:prstClr val="black"/>
                </a:solidFill>
              </a:rPr>
              <a:t> future pensions in </a:t>
            </a:r>
            <a:r>
              <a:rPr lang="fr-FR" dirty="0" err="1" smtClean="0">
                <a:solidFill>
                  <a:prstClr val="black"/>
                </a:solidFill>
              </a:rPr>
              <a:t>many</a:t>
            </a:r>
            <a:r>
              <a:rPr lang="fr-FR" dirty="0" smtClean="0">
                <a:solidFill>
                  <a:prstClr val="black"/>
                </a:solidFill>
              </a:rPr>
              <a:t>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People born after the 1960s have incomes which are not higher at the same age than those born ten years earlier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Risks of increasing inequality among future retirees are thus </a:t>
            </a:r>
            <a:r>
              <a:rPr lang="en-GB" dirty="0" smtClean="0">
                <a:solidFill>
                  <a:prstClr val="black"/>
                </a:solidFill>
              </a:rPr>
              <a:t>building up</a:t>
            </a:r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47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C0035-C94D-49BE-BF17-34125E51B80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89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2950"/>
            <a:ext cx="4951412" cy="3714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fr-FR" altLang="en-US" dirty="0" smtClean="0"/>
              <a:t>As </a:t>
            </a:r>
            <a:r>
              <a:rPr lang="fr-FR" altLang="en-US" dirty="0" err="1" smtClean="0"/>
              <a:t>inequalities</a:t>
            </a:r>
            <a:r>
              <a:rPr lang="fr-FR" altLang="en-US" baseline="0" dirty="0" smtClean="0"/>
              <a:t> compound in </a:t>
            </a:r>
            <a:r>
              <a:rPr lang="fr-FR" altLang="en-US" baseline="0" dirty="0" err="1" smtClean="0"/>
              <a:t>different</a:t>
            </a:r>
            <a:r>
              <a:rPr lang="fr-FR" altLang="en-US" baseline="0" dirty="0" smtClean="0"/>
              <a:t> areas over the life course, </a:t>
            </a:r>
            <a:r>
              <a:rPr lang="fr-FR" altLang="en-US" baseline="0" dirty="0" err="1" smtClean="0"/>
              <a:t>p</a:t>
            </a:r>
            <a:r>
              <a:rPr lang="fr-FR" altLang="en-US" dirty="0" err="1" smtClean="0"/>
              <a:t>olicies</a:t>
            </a:r>
            <a:r>
              <a:rPr lang="fr-FR" altLang="en-US" dirty="0" smtClean="0"/>
              <a:t> to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prevent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unequal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ageing</a:t>
            </a:r>
            <a:r>
              <a:rPr lang="fr-FR" altLang="en-US" baseline="0" dirty="0" smtClean="0"/>
              <a:t> have to </a:t>
            </a:r>
            <a:r>
              <a:rPr lang="fr-FR" altLang="en-US" baseline="0" dirty="0" err="1" smtClean="0"/>
              <a:t>start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early</a:t>
            </a:r>
            <a:r>
              <a:rPr lang="fr-FR" altLang="en-US" baseline="0" dirty="0" smtClean="0"/>
              <a:t> in life</a:t>
            </a:r>
          </a:p>
          <a:p>
            <a:pPr marL="171450" indent="-171450">
              <a:buFontTx/>
              <a:buChar char="-"/>
            </a:pPr>
            <a:r>
              <a:rPr lang="fr-FR" altLang="en-US" dirty="0" smtClean="0"/>
              <a:t>To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be</a:t>
            </a:r>
            <a:r>
              <a:rPr lang="fr-FR" altLang="en-US" baseline="0" dirty="0" smtClean="0"/>
              <a:t> effective, </a:t>
            </a:r>
            <a:r>
              <a:rPr lang="fr-FR" altLang="en-US" baseline="0" dirty="0" err="1" smtClean="0"/>
              <a:t>policy</a:t>
            </a:r>
            <a:r>
              <a:rPr lang="fr-FR" altLang="en-US" baseline="0" dirty="0" smtClean="0"/>
              <a:t> packages have to </a:t>
            </a:r>
            <a:r>
              <a:rPr lang="fr-FR" altLang="en-US" baseline="0" dirty="0" err="1" smtClean="0"/>
              <a:t>prevent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inequality</a:t>
            </a:r>
            <a:r>
              <a:rPr lang="fr-FR" altLang="en-US" baseline="0" dirty="0" smtClean="0"/>
              <a:t> as </a:t>
            </a:r>
            <a:r>
              <a:rPr lang="fr-FR" altLang="en-US" baseline="0" dirty="0" err="1" smtClean="0"/>
              <a:t>early</a:t>
            </a:r>
            <a:r>
              <a:rPr lang="fr-FR" altLang="en-US" baseline="0" dirty="0" smtClean="0"/>
              <a:t> as possible, </a:t>
            </a:r>
            <a:r>
              <a:rPr lang="fr-FR" altLang="en-US" baseline="0" dirty="0" err="1" smtClean="0"/>
              <a:t>mitigate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entrenched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inequalities</a:t>
            </a:r>
            <a:r>
              <a:rPr lang="fr-FR" altLang="en-US" baseline="0" dirty="0" smtClean="0"/>
              <a:t> and </a:t>
            </a:r>
            <a:r>
              <a:rPr lang="fr-FR" altLang="en-US" baseline="0" dirty="0" err="1" smtClean="0"/>
              <a:t>cope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with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inequality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that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persists</a:t>
            </a:r>
            <a:r>
              <a:rPr lang="fr-FR" altLang="en-US" baseline="0" dirty="0" smtClean="0"/>
              <a:t> in </a:t>
            </a:r>
            <a:r>
              <a:rPr lang="fr-FR" altLang="en-US" baseline="0" dirty="0" err="1" smtClean="0"/>
              <a:t>old</a:t>
            </a:r>
            <a:r>
              <a:rPr lang="fr-FR" altLang="en-US" baseline="0" dirty="0" smtClean="0"/>
              <a:t> </a:t>
            </a:r>
            <a:r>
              <a:rPr lang="fr-FR" altLang="en-US" baseline="0" dirty="0" err="1" smtClean="0"/>
              <a:t>age</a:t>
            </a:r>
            <a:r>
              <a:rPr lang="fr-FR" altLang="en-US" baseline="0" dirty="0" smtClean="0"/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altLang="en-US" baseline="0" dirty="0" smtClean="0"/>
              <a:t>There </a:t>
            </a:r>
            <a:r>
              <a:rPr lang="fr-FR" altLang="en-US" i="0" baseline="0" dirty="0" smtClean="0"/>
              <a:t>are s</a:t>
            </a:r>
            <a:r>
              <a:rPr lang="en-GB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en-GB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policy complementarities and synergies.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whole-of-government approach is likely to be much more effective than a series of separate inequality reducing policies.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ensure a better retirement for all, policies have to be coordinated across family, education, employment, social ministries and agencies.</a:t>
            </a:r>
          </a:p>
          <a:p>
            <a:pPr marL="0" indent="0">
              <a:buFontTx/>
              <a:buNone/>
            </a:pPr>
            <a:endParaRPr lang="fr-F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99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897FC7F-EF16-4239-93E9-81BC7DD62C99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27272"/>
                </a:solidFill>
              </a:defRPr>
            </a:lvl1pPr>
            <a:lvl2pPr>
              <a:buClr>
                <a:srgbClr val="727272"/>
              </a:buClr>
              <a:defRPr>
                <a:solidFill>
                  <a:srgbClr val="727272"/>
                </a:solidFill>
              </a:defRPr>
            </a:lvl2pPr>
            <a:lvl3pPr>
              <a:defRPr>
                <a:solidFill>
                  <a:srgbClr val="727272"/>
                </a:solidFill>
              </a:defRPr>
            </a:lvl3pPr>
            <a:lvl4pPr>
              <a:defRPr>
                <a:solidFill>
                  <a:srgbClr val="727272"/>
                </a:solidFill>
              </a:defRPr>
            </a:lvl4pPr>
            <a:lvl5pPr>
              <a:defRPr>
                <a:solidFill>
                  <a:srgbClr val="72727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919D-8C0F-42CD-85A3-F715E8C00CCD}" type="datetime1">
              <a:rPr lang="en-GB" smtClean="0"/>
              <a:pPr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8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0B1BC-C29D-41D8-9BCB-6BCB8E85A92F}" type="datetime1">
              <a:rPr lang="en-GB" smtClean="0">
                <a:solidFill>
                  <a:prstClr val="white"/>
                </a:solidFill>
              </a:rPr>
              <a:pPr/>
              <a:t>25/10/2017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B4A37B97-5CEF-47DF-853A-AC9C3215D3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553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897FC7F-EF16-4239-93E9-81BC7DD62C99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970585B-0043-4CA6-98B2-76C81D79111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897FC7F-EF16-4239-93E9-81BC7DD62C99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A970585B-0043-4CA6-98B2-76C81D791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B42B9AD-361E-4713-9BDF-17EE7DFDBAFE}" type="datetime1">
              <a:rPr lang="en-US" smtClean="0">
                <a:solidFill>
                  <a:prstClr val="white"/>
                </a:solidFill>
              </a:rPr>
              <a:pPr/>
              <a:t>25-Oct-2017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9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4F796DD-E9F6-4AC2-BFDA-53584733B227}" type="datetime1">
              <a:rPr lang="en-US" smtClean="0"/>
              <a:pPr/>
              <a:t>25-Oct-2017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5B1FBE7-CEAF-4743-99FC-7566D83F52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381366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87F260E8-EA44-424D-81A2-DBEA5304F6F8}" type="datetime1">
              <a:rPr lang="en-US" smtClean="0">
                <a:solidFill>
                  <a:prstClr val="white"/>
                </a:solidFill>
              </a:rPr>
              <a:pPr/>
              <a:t>25-Oct-2017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5B1FBE7-CEAF-4743-99FC-7566D83F529D}" type="slidenum">
              <a:rPr lang="en-US" smtClean="0">
                <a:solidFill>
                  <a:srgbClr val="006299"/>
                </a:solidFill>
              </a:rPr>
              <a:pPr/>
              <a:t>‹#›</a:t>
            </a:fld>
            <a:endParaRPr lang="en-US">
              <a:solidFill>
                <a:srgbClr val="006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8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solidFill>
          <a:srgbClr val="004D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7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368000" y="2480400"/>
            <a:ext cx="6300000" cy="1265731"/>
          </a:xfrm>
          <a:prstGeom prst="rect">
            <a:avLst/>
          </a:prstGeom>
        </p:spPr>
        <p:txBody>
          <a:bodyPr vert="horz" wrap="square" anchor="b" anchorCtr="0">
            <a:spAutoFit/>
          </a:bodyPr>
          <a:lstStyle>
            <a:lvl1pPr marL="0" indent="0">
              <a:lnSpc>
                <a:spcPts val="4500"/>
              </a:lnSpc>
              <a:spcBef>
                <a:spcPts val="0"/>
              </a:spcBef>
              <a:buFontTx/>
              <a:buNone/>
              <a:defRPr sz="4500" kern="1200" cap="all" baseline="0">
                <a:solidFill>
                  <a:schemeClr val="bg1"/>
                </a:solidFill>
                <a:latin typeface="Arial"/>
              </a:defRPr>
            </a:lvl1pPr>
            <a:lvl2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2pPr>
            <a:lvl3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3pPr>
            <a:lvl4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4pPr>
            <a:lvl5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5pPr>
          </a:lstStyle>
          <a:p>
            <a:pPr lvl="0"/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1" hasCustomPrompt="1"/>
          </p:nvPr>
        </p:nvSpPr>
        <p:spPr>
          <a:xfrm>
            <a:off x="1368000" y="3805000"/>
            <a:ext cx="6300000" cy="60871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FontTx/>
              <a:buNone/>
              <a:defRPr sz="1800" kern="1200" cap="none" baseline="0">
                <a:solidFill>
                  <a:schemeClr val="bg1"/>
                </a:solidFill>
                <a:latin typeface="Arial"/>
              </a:defRPr>
            </a:lvl1pPr>
            <a:lvl2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2pPr>
            <a:lvl3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3pPr>
            <a:lvl4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4pPr>
            <a:lvl5pPr>
              <a:spcBef>
                <a:spcPts val="0"/>
              </a:spcBef>
              <a:defRPr sz="3200" baseline="0">
                <a:solidFill>
                  <a:srgbClr val="727272"/>
                </a:solidFill>
                <a:latin typeface="Arial"/>
              </a:defRPr>
            </a:lvl5pPr>
          </a:lstStyle>
          <a:p>
            <a:pPr lvl="0"/>
            <a:r>
              <a:rPr lang="fr-FR" dirty="0" err="1"/>
              <a:t>Subtitle</a:t>
            </a:r>
            <a:r>
              <a:rPr lang="fr-FR" dirty="0"/>
              <a:t> - The </a:t>
            </a:r>
            <a:r>
              <a:rPr lang="fr-FR" dirty="0" err="1"/>
              <a:t>subtitle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</a:t>
            </a:r>
            <a:r>
              <a:rPr lang="fr-FR" dirty="0" err="1"/>
              <a:t>consectetuer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4342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  <a:endParaRPr lang="en-US" dirty="0"/>
          </a:p>
          <a:p>
            <a:pPr lvl="1" eaLnBrk="1" latinLnBrk="0" hangingPunct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 eaLnBrk="1" latinLnBrk="0" hangingPunct="1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 eaLnBrk="1" latinLnBrk="0" hangingPunct="1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 eaLnBrk="1" latinLnBrk="0" hangingPunct="1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53A6BA2-9384-4201-B85D-A895EFD44DF2}" type="datetime1">
              <a:rPr lang="en-US" smtClean="0"/>
              <a:pPr/>
              <a:t>25-Oct-2017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487F468-C50D-468C-9908-6CDA82CD949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8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ED018C-28F5-471C-87A9-2B781DE5C423}" type="datetime1">
              <a:rPr lang="en-GB" smtClean="0">
                <a:solidFill>
                  <a:prstClr val="white"/>
                </a:solidFill>
              </a:rPr>
              <a:pPr/>
              <a:t>25/10/2017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689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897FC7F-EF16-4239-93E9-81BC7DD62C99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970585B-0043-4CA6-98B2-76C81D7911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srgbClr val="727272"/>
              </a:solidFill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EAE16F9-4A0E-418C-853F-F03671CF7DDE}" type="datetime1">
              <a:rPr lang="en-US" smtClean="0"/>
              <a:pPr/>
              <a:t>25-Oct-2017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5B1FBE7-CEAF-4743-99FC-7566D83F52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>
              <a:solidFill>
                <a:prstClr val="white"/>
              </a:solidFill>
              <a:latin typeface="Helvetica 65 Medium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1AC1938-7137-4B86-B233-AF30211B4FEC}" type="datetime1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79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727272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27272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27272"/>
        </a:buClr>
        <a:buFont typeface="Arial" pitchFamily="34" charset="0"/>
        <a:buChar char="–"/>
        <a:defRPr sz="2800" kern="1200">
          <a:solidFill>
            <a:srgbClr val="727272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27272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27272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27272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o.scarpetta@oecd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emf"/><Relationship Id="rId4" Type="http://schemas.openxmlformats.org/officeDocument/2006/relationships/hyperlink" Target="http://www.oecd.org/e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ls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3568" y="5005625"/>
            <a:ext cx="6048672" cy="10156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prstClr val="white">
                    <a:tint val="75000"/>
                  </a:prstClr>
                </a:solidFill>
              </a:rPr>
              <a:t>Monika </a:t>
            </a:r>
            <a:r>
              <a:rPr lang="en-GB" sz="2000" dirty="0" err="1" smtClean="0">
                <a:solidFill>
                  <a:prstClr val="white">
                    <a:tint val="75000"/>
                  </a:prstClr>
                </a:solidFill>
              </a:rPr>
              <a:t>Queisser</a:t>
            </a:r>
            <a:endParaRPr lang="en-GB" sz="2000" dirty="0" smtClean="0">
              <a:solidFill>
                <a:prstClr val="white">
                  <a:tint val="75000"/>
                </a:prstClr>
              </a:solidFill>
            </a:endParaRPr>
          </a:p>
          <a:p>
            <a:pPr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prstClr val="white">
                    <a:tint val="75000"/>
                  </a:prstClr>
                </a:solidFill>
              </a:rPr>
              <a:t>Head of Social Policy Division</a:t>
            </a:r>
          </a:p>
          <a:p>
            <a:pPr>
              <a:buFont typeface="Arial" pitchFamily="34" charset="0"/>
              <a:buNone/>
              <a:defRPr/>
            </a:pPr>
            <a:r>
              <a:rPr lang="en-GB" sz="2000" dirty="0" smtClean="0">
                <a:solidFill>
                  <a:prstClr val="white">
                    <a:tint val="75000"/>
                  </a:prstClr>
                </a:solidFill>
              </a:rPr>
              <a:t>OECD</a:t>
            </a:r>
          </a:p>
        </p:txBody>
      </p:sp>
      <p:sp>
        <p:nvSpPr>
          <p:cNvPr id="6" name="Title 6"/>
          <p:cNvSpPr>
            <a:spLocks noGrp="1"/>
          </p:cNvSpPr>
          <p:nvPr>
            <p:ph type="ctrTitle"/>
          </p:nvPr>
        </p:nvSpPr>
        <p:spPr>
          <a:xfrm>
            <a:off x="1475656" y="2420888"/>
            <a:ext cx="6768752" cy="1189749"/>
          </a:xfrm>
        </p:spPr>
        <p:txBody>
          <a:bodyPr/>
          <a:lstStyle/>
          <a:p>
            <a:r>
              <a:rPr lang="en-GB" sz="2000" dirty="0" smtClean="0"/>
              <a:t>OECD REPORT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PREVENTING AGEING UNEQUALLY</a:t>
            </a:r>
            <a:endParaRPr lang="en-GB" sz="3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88024" y="344850"/>
            <a:ext cx="4176464" cy="13234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Release Seminar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 OECD report </a:t>
            </a:r>
            <a:r>
              <a:rPr lang="en-GB" sz="1600" i="1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Preventing Ageing Unequally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FEDEA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Madrid</a:t>
            </a:r>
            <a:b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</a:br>
            <a:r>
              <a:rPr lang="en-GB" sz="1600" dirty="0" smtClean="0">
                <a:solidFill>
                  <a:schemeClr val="tx1">
                    <a:tint val="75000"/>
                  </a:schemeClr>
                </a:solidFill>
                <a:latin typeface="Arial"/>
              </a:rPr>
              <a:t>26 October 2017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5618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37600"/>
            <a:ext cx="6696744" cy="1175176"/>
          </a:xfrm>
        </p:spPr>
        <p:txBody>
          <a:bodyPr/>
          <a:lstStyle/>
          <a:p>
            <a:r>
              <a:rPr lang="en-GB" sz="2800" dirty="0"/>
              <a:t>1. Prevent inequalities before they build up and compound </a:t>
            </a:r>
            <a:endParaRPr lang="en-GB" sz="3000" dirty="0">
              <a:solidFill>
                <a:srgbClr val="72727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575707"/>
              </p:ext>
            </p:extLst>
          </p:nvPr>
        </p:nvGraphicFramePr>
        <p:xfrm>
          <a:off x="613283" y="3933056"/>
          <a:ext cx="7344816" cy="2346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0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In Spain: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There is nearly full enrolment in early childhood education and care (95 and 97% for 3- and 4-year-olds), well above the OECD averages (78 and 87%).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But childhood poverty has increased during the Great Recession and remains very high </a:t>
                      </a: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(above 30%).</a:t>
                      </a:r>
                      <a:endParaRPr lang="en-GB" sz="1600" b="0" baseline="0" noProof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 heading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The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share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of 15-29 year olds that are not in employment, education or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training is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at 22%,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which is 6 </a:t>
                      </a: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p.p. more than before the crisis.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Youth unemployment is currently at 45%.</a:t>
                      </a:r>
                      <a:endParaRPr lang="en-GB" sz="1600" b="0" baseline="0" noProof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 heading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B1FBE7-CEAF-4743-99FC-7566D83F529D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556792"/>
            <a:ext cx="7344816" cy="194421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9452" y="1680522"/>
            <a:ext cx="6992908" cy="164352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1" indent="0" defTabSz="7112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 Place early-life interventions at the top of the policy agenda</a:t>
            </a:r>
          </a:p>
          <a:p>
            <a:pPr marL="0" marR="0" lvl="1" indent="0" defTabSz="7112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 Promote a good start in working; ensure a smooth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 school-to-work transition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 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</a:endParaRPr>
          </a:p>
          <a:p>
            <a:pPr marL="0" marR="0" lvl="1" indent="0" defTabSz="7112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sym typeface="Wingdings" panose="05000000000000000000" pitchFamily="2" charset="2"/>
              </a:rPr>
              <a:t> Break the links between socio-economic disadvantages and health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727272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11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81616"/>
            <a:ext cx="6984776" cy="1175176"/>
          </a:xfrm>
        </p:spPr>
        <p:txBody>
          <a:bodyPr/>
          <a:lstStyle/>
          <a:p>
            <a:r>
              <a:rPr lang="en-GB" sz="2800" dirty="0"/>
              <a:t>2. Mitigate existing inequalities</a:t>
            </a:r>
            <a:r>
              <a:rPr lang="en-GB" sz="3000" dirty="0">
                <a:solidFill>
                  <a:srgbClr val="727272"/>
                </a:solidFill>
              </a:rPr>
              <a:t/>
            </a:r>
            <a:br>
              <a:rPr lang="en-GB" sz="3000" dirty="0">
                <a:solidFill>
                  <a:srgbClr val="727272"/>
                </a:solidFill>
              </a:rPr>
            </a:br>
            <a:endParaRPr lang="en-GB" sz="3000" dirty="0">
              <a:solidFill>
                <a:srgbClr val="72727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B1FBE7-CEAF-4743-99FC-7566D83F529D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1412776"/>
            <a:ext cx="7344816" cy="223224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452" y="1536506"/>
            <a:ext cx="6992908" cy="200426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lvl="1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 Promote healthy ageing by developing a multi-sectoral active ageing strategy and through equal access to health care</a:t>
            </a:r>
          </a:p>
          <a:p>
            <a:pPr marL="0" lvl="1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 Limit the impact of job loss and combat long-term unemployment</a:t>
            </a:r>
          </a:p>
          <a:p>
            <a:pPr marL="0" lvl="1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 Provide equal opportunities for workers to upgrade their skills</a:t>
            </a:r>
          </a:p>
          <a:p>
            <a:pPr marL="0" lvl="1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 Remove barriers to retain and hire older workers</a:t>
            </a:r>
          </a:p>
        </p:txBody>
      </p:sp>
      <p:graphicFrame>
        <p:nvGraphicFramePr>
          <p:cNvPr id="1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91012"/>
              </p:ext>
            </p:extLst>
          </p:nvPr>
        </p:nvGraphicFramePr>
        <p:xfrm>
          <a:off x="613283" y="3933056"/>
          <a:ext cx="7344816" cy="2270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0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In Spain: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While life expectancy at age 50 has increased between 2005 and 2014 (for men from 29.5 to 31.9), healthy life years have remained stable (for men, at 19.3-19.7).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The proportion of 80+ showing depressive symptoms is very high among women (62%).</a:t>
                      </a:r>
                      <a:endParaRPr lang="en-GB" sz="1600" b="0" baseline="0" noProof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 heading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Employment rates at older ages fall steeply with age and are below the OECD average for all education groups.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65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80" y="381616"/>
            <a:ext cx="6890996" cy="1175176"/>
          </a:xfrm>
        </p:spPr>
        <p:txBody>
          <a:bodyPr/>
          <a:lstStyle/>
          <a:p>
            <a:r>
              <a:rPr lang="en-GB" sz="2800" dirty="0"/>
              <a:t>3. Cope with inequality at older ages</a:t>
            </a:r>
            <a:r>
              <a:rPr lang="en-GB" sz="3000" dirty="0" smtClean="0">
                <a:solidFill>
                  <a:srgbClr val="727272"/>
                </a:solidFill>
              </a:rPr>
              <a:t> </a:t>
            </a:r>
            <a:r>
              <a:rPr lang="en-GB" sz="2400" b="1" i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GB" sz="2400" b="1" i="1" dirty="0">
                <a:solidFill>
                  <a:schemeClr val="bg2">
                    <a:lumMod val="10000"/>
                  </a:schemeClr>
                </a:solidFill>
              </a:rPr>
            </a:br>
            <a:endParaRPr lang="en-GB" sz="2400" dirty="0">
              <a:solidFill>
                <a:schemeClr val="bg2">
                  <a:lumMod val="10000"/>
                </a:schemeClr>
              </a:solidFill>
              <a:latin typeface="Caecilia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B1FBE7-CEAF-4743-99FC-7566D83F529D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412776"/>
            <a:ext cx="7344816" cy="20882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52" y="1536506"/>
            <a:ext cx="6992908" cy="1779013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lvl="1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</a:t>
            </a:r>
            <a:r>
              <a:rPr lang="en-US" sz="14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Target adequate levels of retirement income through a combination of safety nets, mandatory pensions, private schemes and pension credits</a:t>
            </a:r>
          </a:p>
          <a:p>
            <a:pPr marL="285750" lvl="1" indent="-285750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Wingdings"/>
              <a:buChar char="à"/>
            </a:pPr>
            <a:r>
              <a:rPr lang="en-US" sz="1400" b="1" kern="0" dirty="0" smtClean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Place </a:t>
            </a:r>
            <a:r>
              <a:rPr lang="en-US" sz="14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more emphasis on redistribution objectives of pensions to account for inequality in life </a:t>
            </a:r>
            <a:r>
              <a:rPr lang="en-US" sz="1400" b="1" kern="0" dirty="0" smtClean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expectancy</a:t>
            </a:r>
          </a:p>
          <a:p>
            <a:pPr marL="285750" lvl="1" indent="-285750" defTabSz="711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Wingdings"/>
              <a:buChar char="à"/>
            </a:pPr>
            <a:r>
              <a:rPr lang="en-US" sz="1400" b="1" kern="0" dirty="0" smtClean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Reduce </a:t>
            </a:r>
            <a:r>
              <a:rPr lang="en-US" sz="1400" b="1" kern="0" dirty="0">
                <a:solidFill>
                  <a:srgbClr val="727272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  <a:sym typeface="Wingdings" panose="05000000000000000000" pitchFamily="2" charset="2"/>
              </a:rPr>
              <a:t>inequalities in long-term care by making come care affordable for all</a:t>
            </a: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994737"/>
              </p:ext>
            </p:extLst>
          </p:nvPr>
        </p:nvGraphicFramePr>
        <p:xfrm>
          <a:off x="613283" y="3933056"/>
          <a:ext cx="7344816" cy="2270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001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In Spain: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There is a large pass-through from wage to pension inequality, while there are no strong safety-nets which redistribute pension income, contrary to many other OECD countries.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Latest pension reform improved the financial sustainability of the public pension system by linking initial pension benefits to average life expectancy at retirement age.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noProof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headings"/>
                        </a:rPr>
                        <a:t>The majority of over-50s providing informal daily care are women.</a:t>
                      </a:r>
                      <a:endParaRPr lang="en-GB" sz="1600" b="0" baseline="0" noProof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 heading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2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j-lt"/>
              </a:rPr>
              <a:t>Insufficient </a:t>
            </a:r>
            <a:r>
              <a:rPr lang="en-US" sz="2400" dirty="0">
                <a:latin typeface="+mj-lt"/>
              </a:rPr>
              <a:t>income and larger old-age inequality among </a:t>
            </a:r>
            <a:r>
              <a:rPr lang="en-US" sz="2400" dirty="0" smtClean="0">
                <a:latin typeface="+mj-lt"/>
              </a:rPr>
              <a:t>future retirees </a:t>
            </a:r>
            <a:r>
              <a:rPr lang="en-GB" sz="2400" dirty="0" smtClean="0">
                <a:latin typeface="+mj-lt"/>
              </a:rPr>
              <a:t>are major challenges in Spain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+mj-lt"/>
              </a:rPr>
              <a:t>Population ageing will magnify these challenges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+mj-lt"/>
              </a:rPr>
              <a:t>Inequalities start early in life and compound over the life course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+mj-lt"/>
              </a:rPr>
              <a:t>A life-course approach to policy is needed to address unequal ageing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+mj-lt"/>
              </a:rPr>
              <a:t>Policies must prevent inequalities before they build up, mitigate existing inequalities and cope with inequalities at older ages.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8DA53C8-12F9-4734-82AC-1403BC4FDF8F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GB" sz="3000" dirty="0">
                <a:solidFill>
                  <a:srgbClr val="727272"/>
                </a:solidFill>
                <a:latin typeface="Arial"/>
              </a:rPr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404614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42637"/>
            <a:ext cx="3845634" cy="5040560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400" noProof="1" smtClean="0">
                <a:hlinkClick r:id="rId3"/>
              </a:rPr>
              <a:t>monika.queisser@oecd.org</a:t>
            </a:r>
            <a:endParaRPr lang="en-GB" sz="1400" noProof="1" smtClean="0"/>
          </a:p>
          <a:p>
            <a:pPr mar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400" noProof="1" smtClean="0">
                <a:hlinkClick r:id="rId4"/>
              </a:rPr>
              <a:t>www.oecd.org/els</a:t>
            </a:r>
            <a:endParaRPr lang="en-GB" sz="1400" noProof="1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400" dirty="0" smtClean="0"/>
              <a:t>Twitter</a:t>
            </a:r>
            <a:r>
              <a:rPr lang="en-GB" sz="1400" dirty="0"/>
              <a:t>: @</a:t>
            </a:r>
            <a:r>
              <a:rPr lang="en-GB" sz="1400" dirty="0" err="1" smtClean="0"/>
              <a:t>OECD_Social</a:t>
            </a:r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14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67386" y="1359213"/>
            <a:ext cx="4165054" cy="480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27272"/>
              </a:buClr>
              <a:buFont typeface="Arial" pitchFamily="34" charset="0"/>
              <a:buChar char="–"/>
              <a:defRPr sz="28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Font typeface="Arial" pitchFamily="34" charset="0"/>
              <a:buNone/>
            </a:pPr>
            <a:endParaRPr lang="en-GB" sz="1700" u="sng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Font typeface="Arial" pitchFamily="34" charset="0"/>
              <a:buNone/>
            </a:pPr>
            <a:endParaRPr lang="en-GB" sz="2400" dirty="0" smtClean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89042"/>
            <a:ext cx="2952328" cy="394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97772" y="246360"/>
            <a:ext cx="74160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/>
              <a:t>OECD REPORT </a:t>
            </a:r>
            <a:r>
              <a:rPr lang="en-GB" sz="2800" i="1" dirty="0"/>
              <a:t>PREVENTING AGEING UNEQUALLY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6714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OECD REPORT </a:t>
            </a:r>
            <a:r>
              <a:rPr lang="en-GB" i="1" dirty="0"/>
              <a:t>PREVENTING AGEING UNEQUALLY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The OECD report </a:t>
            </a:r>
            <a:r>
              <a:rPr lang="en-GB" sz="2600" b="1" i="1" dirty="0" smtClean="0">
                <a:solidFill>
                  <a:schemeClr val="bg2"/>
                </a:solidFill>
              </a:rPr>
              <a:t>PREVENTING AGEING UNEQUALLY </a:t>
            </a:r>
            <a:endParaRPr lang="en-GB" sz="2600" b="1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 is part </a:t>
            </a:r>
            <a:r>
              <a:rPr lang="en-GB" dirty="0"/>
              <a:t>of the OECD’s inclusive growth </a:t>
            </a:r>
            <a:r>
              <a:rPr lang="en-GB" dirty="0" smtClean="0"/>
              <a:t>agenda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 reviews ageing and inequality trends and assesses how they have been interacting within and across generations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 shows that inequalities compound along the life course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It puts forward a policy agenda to prevent, mitigate and cope with unequal ageing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2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00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6876408" cy="3384376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3100" dirty="0" smtClean="0"/>
              <a:t>	</a:t>
            </a:r>
            <a:br>
              <a:rPr lang="en-US" sz="3100" dirty="0" smtClean="0"/>
            </a:br>
            <a:r>
              <a:rPr lang="en-US" sz="3100" dirty="0" smtClean="0"/>
              <a:t>UNEQUAL AGEING IS A MAJOR SOCIETAL CHALLENGE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54" y="4279579"/>
            <a:ext cx="6300000" cy="605294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99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72" y="246360"/>
            <a:ext cx="74160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/>
              <a:t>Population ageing will be fast in all OECD countries, which will have major economic and societal impacts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484784"/>
            <a:ext cx="849694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27272"/>
              </a:buClr>
              <a:buFont typeface="Arial" pitchFamily="34" charset="0"/>
              <a:buChar char="–"/>
              <a:defRPr sz="28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Number of people </a:t>
            </a:r>
            <a:r>
              <a:rPr lang="en-US" sz="2000" dirty="0" smtClean="0"/>
              <a:t>aged 65+ </a:t>
            </a:r>
            <a:r>
              <a:rPr lang="en-US" sz="2000" dirty="0"/>
              <a:t>per 100 people of working-age (20-64</a:t>
            </a:r>
            <a:r>
              <a:rPr lang="en-US" sz="2000" dirty="0" smtClean="0"/>
              <a:t>)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5903694"/>
            <a:ext cx="8820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</a:t>
            </a:r>
            <a:r>
              <a:rPr lang="en-US" sz="1100" i="1" dirty="0">
                <a:solidFill>
                  <a:schemeClr val="bg1"/>
                </a:solidFill>
              </a:rPr>
              <a:t>: </a:t>
            </a:r>
            <a:r>
              <a:rPr lang="en-GB" sz="1100" i="1" dirty="0">
                <a:solidFill>
                  <a:schemeClr val="bg1"/>
                </a:solidFill>
              </a:rPr>
              <a:t>OECD (2017) - Preventing Ageing Unequally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based on </a:t>
            </a:r>
            <a:r>
              <a:rPr lang="en-US" sz="1100" i="1" dirty="0" smtClean="0">
                <a:solidFill>
                  <a:schemeClr val="bg1"/>
                </a:solidFill>
              </a:rPr>
              <a:t>United </a:t>
            </a:r>
            <a:r>
              <a:rPr lang="en-US" sz="1100" i="1" dirty="0">
                <a:solidFill>
                  <a:schemeClr val="bg1"/>
                </a:solidFill>
              </a:rPr>
              <a:t>Nations World Population Prospects: The </a:t>
            </a:r>
            <a:r>
              <a:rPr lang="en-US" sz="1100" i="1" dirty="0" smtClean="0">
                <a:solidFill>
                  <a:schemeClr val="bg1"/>
                </a:solidFill>
              </a:rPr>
              <a:t>2017 Revision </a:t>
            </a:r>
            <a:r>
              <a:rPr lang="en-US" sz="1100" dirty="0" smtClean="0">
                <a:solidFill>
                  <a:schemeClr val="bg1"/>
                </a:solidFill>
              </a:rPr>
              <a:t>data</a:t>
            </a:r>
            <a:r>
              <a:rPr lang="en-US" sz="1100" i="1" dirty="0" smtClean="0">
                <a:solidFill>
                  <a:schemeClr val="bg1"/>
                </a:solidFill>
              </a:rPr>
              <a:t>.</a:t>
            </a:r>
            <a:endParaRPr lang="en-GB" sz="1100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787063"/>
              </p:ext>
            </p:extLst>
          </p:nvPr>
        </p:nvGraphicFramePr>
        <p:xfrm>
          <a:off x="971600" y="2132856"/>
          <a:ext cx="69847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0"/>
          <p:cNvSpPr txBox="1"/>
          <p:nvPr/>
        </p:nvSpPr>
        <p:spPr>
          <a:xfrm>
            <a:off x="3851932" y="2449352"/>
            <a:ext cx="1440135" cy="27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chemeClr val="bg1"/>
                </a:solidFill>
              </a:rPr>
              <a:t>Selected countries</a:t>
            </a:r>
          </a:p>
        </p:txBody>
      </p:sp>
    </p:spTree>
    <p:extLst>
      <p:ext uri="{BB962C8B-B14F-4D97-AF65-F5344CB8AC3E}">
        <p14:creationId xmlns:p14="http://schemas.microsoft.com/office/powerpoint/2010/main" val="2113772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72" y="246360"/>
            <a:ext cx="74160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400" dirty="0"/>
              <a:t>Ageing is not an equal process. Many different types of inequalities exist and compound over the life course.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5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484784"/>
            <a:ext cx="849694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27272"/>
              </a:buClr>
              <a:buFont typeface="Arial" pitchFamily="34" charset="0"/>
              <a:buChar char="–"/>
              <a:defRPr sz="28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Life expectancy gaps between high and low educated groups at ages of 25 and 65 are large</a:t>
            </a:r>
          </a:p>
          <a:p>
            <a:pPr marL="0" indent="0" algn="ctr">
              <a:buNone/>
            </a:pPr>
            <a:r>
              <a:rPr lang="en-US" sz="1800" dirty="0"/>
              <a:t>Males, around 2011, in </a:t>
            </a:r>
            <a:r>
              <a:rPr lang="en-US" sz="1800" dirty="0" smtClean="0"/>
              <a:t>years</a:t>
            </a: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528" y="6381328"/>
            <a:ext cx="8820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1"/>
                </a:solidFill>
              </a:rPr>
              <a:t>Source</a:t>
            </a:r>
            <a:r>
              <a:rPr lang="en-US" sz="1100" i="1" dirty="0">
                <a:solidFill>
                  <a:schemeClr val="bg1"/>
                </a:solidFill>
              </a:rPr>
              <a:t>: </a:t>
            </a:r>
            <a:r>
              <a:rPr lang="en-GB" sz="1100" i="1" dirty="0">
                <a:solidFill>
                  <a:schemeClr val="bg1"/>
                </a:solidFill>
              </a:rPr>
              <a:t>OECD (2017) - Preventing Ageing Unequally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en-US" sz="1100" dirty="0" smtClean="0">
                <a:solidFill>
                  <a:schemeClr val="bg1"/>
                </a:solidFill>
              </a:rPr>
              <a:t>based on </a:t>
            </a:r>
            <a:r>
              <a:rPr lang="en-US" sz="1100" i="1" dirty="0" smtClean="0">
                <a:solidFill>
                  <a:schemeClr val="bg1"/>
                </a:solidFill>
              </a:rPr>
              <a:t>OECD estimates.</a:t>
            </a:r>
            <a:endParaRPr lang="en-GB" sz="1100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25754"/>
              </p:ext>
            </p:extLst>
          </p:nvPr>
        </p:nvGraphicFramePr>
        <p:xfrm>
          <a:off x="539552" y="2551693"/>
          <a:ext cx="7776865" cy="384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0"/>
          <p:cNvSpPr txBox="1"/>
          <p:nvPr/>
        </p:nvSpPr>
        <p:spPr>
          <a:xfrm>
            <a:off x="3923953" y="2863822"/>
            <a:ext cx="1440135" cy="27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chemeClr val="bg1"/>
                </a:solidFill>
              </a:rPr>
              <a:t>Selected countries</a:t>
            </a:r>
          </a:p>
        </p:txBody>
      </p:sp>
    </p:spTree>
    <p:extLst>
      <p:ext uri="{BB962C8B-B14F-4D97-AF65-F5344CB8AC3E}">
        <p14:creationId xmlns:p14="http://schemas.microsoft.com/office/powerpoint/2010/main" val="403593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772" y="246360"/>
            <a:ext cx="74160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400" dirty="0" smtClean="0"/>
              <a:t>Inequality </a:t>
            </a:r>
            <a:r>
              <a:rPr lang="en-GB" sz="2400" dirty="0"/>
              <a:t>at a given age is </a:t>
            </a:r>
            <a:r>
              <a:rPr lang="en-GB" sz="2400" dirty="0" smtClean="0"/>
              <a:t>higher </a:t>
            </a:r>
            <a:r>
              <a:rPr lang="en-GB" sz="2400" dirty="0"/>
              <a:t>today than in the </a:t>
            </a:r>
            <a:r>
              <a:rPr lang="en-GB" sz="2400" dirty="0" smtClean="0"/>
              <a:t>past in most OECD countries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6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484784"/>
            <a:ext cx="849694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27272"/>
              </a:buClr>
              <a:buFont typeface="Arial" pitchFamily="34" charset="0"/>
              <a:buChar char="–"/>
              <a:defRPr sz="28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Income Gini index by cohort and age </a:t>
            </a:r>
            <a:r>
              <a:rPr lang="en-US" sz="2000" dirty="0" smtClean="0"/>
              <a:t>group</a:t>
            </a:r>
            <a:endParaRPr lang="en-GB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55576" y="5903694"/>
            <a:ext cx="72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smtClean="0">
                <a:solidFill>
                  <a:schemeClr val="bg1"/>
                </a:solidFill>
              </a:rPr>
              <a:t>Source: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r>
              <a:rPr lang="en-GB" sz="1100" i="1" dirty="0" smtClean="0">
                <a:solidFill>
                  <a:schemeClr val="bg1"/>
                </a:solidFill>
              </a:rPr>
              <a:t>OECD (2017) - Preventing Ageing Unequally</a:t>
            </a:r>
            <a:r>
              <a:rPr lang="en-GB" sz="1100" dirty="0">
                <a:solidFill>
                  <a:schemeClr val="bg1"/>
                </a:solidFill>
              </a:rPr>
              <a:t> </a:t>
            </a:r>
            <a:r>
              <a:rPr lang="en-GB" sz="1100" dirty="0" smtClean="0">
                <a:solidFill>
                  <a:schemeClr val="bg1"/>
                </a:solidFill>
              </a:rPr>
              <a:t>based on </a:t>
            </a:r>
            <a:r>
              <a:rPr lang="en-GB" sz="1100" i="1" dirty="0" smtClean="0">
                <a:solidFill>
                  <a:schemeClr val="bg1"/>
                </a:solidFill>
              </a:rPr>
              <a:t>Luxembourg Income Study</a:t>
            </a:r>
            <a:r>
              <a:rPr lang="en-GB" sz="1100" dirty="0" smtClean="0">
                <a:solidFill>
                  <a:schemeClr val="bg1"/>
                </a:solidFill>
              </a:rPr>
              <a:t> data</a:t>
            </a:r>
            <a:r>
              <a:rPr lang="en-GB" sz="1100" i="1" dirty="0" smtClean="0">
                <a:solidFill>
                  <a:schemeClr val="bg1"/>
                </a:solidFill>
              </a:rPr>
              <a:t>.</a:t>
            </a:r>
            <a:endParaRPr lang="en-GB" sz="1100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2276872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OECD average by birth decade</a:t>
            </a: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155067"/>
              </p:ext>
            </p:extLst>
          </p:nvPr>
        </p:nvGraphicFramePr>
        <p:xfrm>
          <a:off x="503548" y="1975629"/>
          <a:ext cx="8280920" cy="4058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9623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52" y="1340982"/>
            <a:ext cx="3845634" cy="5040560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700" u="sng" dirty="0"/>
              <a:t>In It Together: Why less Inequality Benefits </a:t>
            </a:r>
            <a:r>
              <a:rPr lang="en-GB" sz="1700" u="sng" dirty="0" smtClean="0"/>
              <a:t>All</a:t>
            </a:r>
            <a:endParaRPr lang="en-GB" sz="1700" u="sng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7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US" sz="1700" u="sng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US" sz="1700" u="sng" dirty="0" smtClean="0"/>
              <a:t>Divided </a:t>
            </a:r>
            <a:r>
              <a:rPr lang="en-US" sz="1700" u="sng" dirty="0"/>
              <a:t>We Stand: Why Inequality Keeps </a:t>
            </a:r>
            <a:r>
              <a:rPr lang="en-US" sz="1700" u="sng" dirty="0" smtClean="0"/>
              <a:t>Rising</a:t>
            </a:r>
            <a:endParaRPr lang="en-GB" sz="1400" noProof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/>
          <a:lstStyle/>
          <a:p>
            <a:fld id="{B4A37B97-5CEF-47DF-853A-AC9C3215D37B}" type="slidenum">
              <a:rPr lang="en-GB" smtClean="0">
                <a:solidFill>
                  <a:prstClr val="white"/>
                </a:solidFill>
              </a:rPr>
              <a:pPr/>
              <a:t>7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67386" y="1359213"/>
            <a:ext cx="4165054" cy="5138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727272"/>
              </a:buClr>
              <a:buFont typeface="Arial" pitchFamily="34" charset="0"/>
              <a:buChar char="–"/>
              <a:defRPr sz="28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727272"/>
                </a:solidFill>
                <a:latin typeface="Georgia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700" u="sng" dirty="0" smtClean="0"/>
              <a:t>The </a:t>
            </a:r>
            <a:r>
              <a:rPr lang="en-US" sz="1700" u="sng" dirty="0"/>
              <a:t>Pursuit of Gender Equality</a:t>
            </a:r>
            <a:r>
              <a:rPr lang="en-GB" sz="1700" u="sng" dirty="0"/>
              <a:t>: An Uphill Battle</a:t>
            </a:r>
            <a:endParaRPr lang="en-GB" sz="1700" dirty="0"/>
          </a:p>
          <a:p>
            <a:pPr marL="0" indent="0" algn="ctr">
              <a:buFont typeface="Arial" pitchFamily="34" charset="0"/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marL="0" indent="0">
              <a:buFont typeface="Arial" pitchFamily="34" charset="0"/>
              <a:buNone/>
            </a:pPr>
            <a:endParaRPr lang="en-GB" sz="2400" dirty="0" smtClean="0"/>
          </a:p>
          <a:p>
            <a:pPr marL="0" indent="0">
              <a:buFont typeface="Arial" pitchFamily="34" charset="0"/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1800" u="sng" dirty="0" smtClean="0">
                <a:solidFill>
                  <a:schemeClr val="tx1"/>
                </a:solidFill>
                <a:latin typeface="+mn-lt"/>
              </a:rPr>
              <a:t>OECD </a:t>
            </a:r>
            <a:r>
              <a:rPr lang="en-US" sz="1800" u="sng" dirty="0">
                <a:solidFill>
                  <a:schemeClr val="tx1"/>
                </a:solidFill>
                <a:latin typeface="+mn-lt"/>
              </a:rPr>
              <a:t>Centre for Opportunity and Equality (COPE) </a:t>
            </a:r>
            <a:endParaRPr lang="en-GB" sz="180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Font typeface="Arial" pitchFamily="34" charset="0"/>
              <a:buNone/>
            </a:pPr>
            <a:endParaRPr lang="en-GB" sz="2400" dirty="0" smtClean="0"/>
          </a:p>
          <a:p>
            <a:pPr marL="0" indent="0">
              <a:buFont typeface="Arial" pitchFamily="34" charset="0"/>
              <a:buNone/>
            </a:pPr>
            <a:endParaRPr lang="en-GB" sz="2400" dirty="0" smtClean="0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400" noProof="1" smtClean="0">
              <a:hlinkClick r:id="rId3"/>
            </a:endParaRPr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endParaRPr lang="en-GB" sz="1400" noProof="1" smtClean="0">
              <a:hlinkClick r:id="rId3"/>
            </a:endParaRPr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600" noProof="1" smtClean="0">
                <a:hlinkClick r:id="rId3"/>
              </a:rPr>
              <a:t>www.oecd.org/els</a:t>
            </a:r>
            <a:endParaRPr lang="en-GB" sz="1600" noProof="1"/>
          </a:p>
          <a:p>
            <a:pPr marL="0" lvl="0" indent="0" algn="ctr" fontAlgn="base">
              <a:spcBef>
                <a:spcPts val="763"/>
              </a:spcBef>
              <a:spcAft>
                <a:spcPct val="0"/>
              </a:spcAft>
              <a:buClr>
                <a:srgbClr val="727272"/>
              </a:buClr>
              <a:buNone/>
            </a:pPr>
            <a:r>
              <a:rPr lang="en-GB" sz="1600" dirty="0"/>
              <a:t>Twitter: @</a:t>
            </a:r>
            <a:r>
              <a:rPr lang="en-GB" sz="1600" dirty="0" err="1"/>
              <a:t>OECD_Social</a:t>
            </a:r>
            <a:endParaRPr lang="en-GB" sz="2400" dirty="0"/>
          </a:p>
          <a:p>
            <a:pPr marL="0" indent="0">
              <a:buFont typeface="Arial" pitchFamily="34" charset="0"/>
              <a:buNone/>
            </a:pPr>
            <a:endParaRPr lang="en-GB" sz="2400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97772" y="246360"/>
            <a:ext cx="7416000" cy="1022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000" dirty="0" smtClean="0"/>
              <a:t>Related OECD work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079" y="4431906"/>
            <a:ext cx="1161745" cy="17333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13" y="2117668"/>
            <a:ext cx="1736220" cy="1226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492" y="1988839"/>
            <a:ext cx="1028544" cy="1412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988" y="4509120"/>
            <a:ext cx="1565332" cy="104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0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0" y="1772816"/>
            <a:ext cx="6300000" cy="288032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3100" dirty="0" smtClean="0"/>
              <a:t>	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POLICIES TO ADDRESS unequal ageing</a:t>
            </a:r>
            <a:br>
              <a:rPr lang="en-US" sz="3100" dirty="0" smtClean="0"/>
            </a:br>
            <a:r>
              <a:rPr lang="en-US" sz="3100" dirty="0" smtClean="0"/>
              <a:t>		</a:t>
            </a:r>
            <a:br>
              <a:rPr lang="en-US" sz="3100" dirty="0" smtClean="0"/>
            </a:br>
            <a:r>
              <a:rPr lang="en-US" sz="3100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54" y="4279579"/>
            <a:ext cx="6300000" cy="605294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9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759459" y="3301788"/>
            <a:ext cx="1735356" cy="167322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square" lIns="90090" tIns="44254" rIns="90090" bIns="4425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dirty="0">
              <a:solidFill>
                <a:srgbClr val="727272"/>
              </a:solidFill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548680"/>
            <a:ext cx="7648365" cy="432048"/>
          </a:xfrm>
        </p:spPr>
        <p:txBody>
          <a:bodyPr/>
          <a:lstStyle/>
          <a:p>
            <a:pPr algn="ctr"/>
            <a:r>
              <a:rPr lang="en-US" altLang="en-US" sz="2000" b="1" dirty="0" smtClean="0">
                <a:solidFill>
                  <a:srgbClr val="C00000"/>
                </a:solidFill>
                <a:latin typeface="Helvetica" pitchFamily="34" charset="0"/>
              </a:rPr>
              <a:t/>
            </a:r>
            <a:br>
              <a:rPr lang="en-US" altLang="en-US" sz="2000" b="1" dirty="0" smtClean="0">
                <a:solidFill>
                  <a:srgbClr val="C00000"/>
                </a:solidFill>
                <a:latin typeface="Helvetica" pitchFamily="34" charset="0"/>
              </a:rPr>
            </a:br>
            <a:r>
              <a:rPr lang="en-US" altLang="en-US" sz="2000" b="1" dirty="0" smtClean="0">
                <a:solidFill>
                  <a:srgbClr val="C00000"/>
                </a:solidFill>
                <a:latin typeface="Helvetica" pitchFamily="34" charset="0"/>
              </a:rPr>
              <a:t/>
            </a:r>
            <a:br>
              <a:rPr lang="en-US" altLang="en-US" sz="2000" b="1" dirty="0" smtClean="0">
                <a:solidFill>
                  <a:srgbClr val="C00000"/>
                </a:solidFill>
                <a:latin typeface="Helvetica" pitchFamily="34" charset="0"/>
              </a:rPr>
            </a:br>
            <a:r>
              <a:rPr lang="en-US" altLang="en-US" sz="2000" b="1" dirty="0" smtClean="0">
                <a:solidFill>
                  <a:srgbClr val="C00000"/>
                </a:solidFill>
                <a:latin typeface="Helvetica" pitchFamily="34" charset="0"/>
              </a:rPr>
              <a:t>OECD Recommendations on Policies to Address Unequal Ageing</a:t>
            </a:r>
            <a:r>
              <a:rPr lang="en-US" altLang="en-US" sz="2000" b="1" dirty="0" smtClean="0">
                <a:solidFill>
                  <a:schemeClr val="accent1"/>
                </a:solidFill>
                <a:latin typeface="Helvetica" pitchFamily="34" charset="0"/>
              </a:rPr>
              <a:t/>
            </a:r>
            <a:br>
              <a:rPr lang="en-US" altLang="en-US" sz="2000" b="1" dirty="0" smtClean="0">
                <a:solidFill>
                  <a:schemeClr val="accent1"/>
                </a:solidFill>
                <a:latin typeface="Helvetica" pitchFamily="34" charset="0"/>
              </a:rPr>
            </a:br>
            <a:r>
              <a:rPr lang="en-US" altLang="en-US" sz="2000" b="1" dirty="0" smtClean="0">
                <a:solidFill>
                  <a:schemeClr val="accent1"/>
                </a:solidFill>
                <a:latin typeface="Helvetica" pitchFamily="34" charset="0"/>
              </a:rPr>
              <a:t>Need for life-course policy packages based on 3 pillars</a:t>
            </a:r>
            <a:br>
              <a:rPr lang="en-US" altLang="en-US" sz="2000" b="1" dirty="0" smtClean="0">
                <a:solidFill>
                  <a:schemeClr val="accent1"/>
                </a:solidFill>
                <a:latin typeface="Helvetica" pitchFamily="34" charset="0"/>
              </a:rPr>
            </a:br>
            <a:r>
              <a:rPr lang="en-US" altLang="en-US" sz="2000" b="1" dirty="0">
                <a:solidFill>
                  <a:schemeClr val="accent1"/>
                </a:solidFill>
                <a:latin typeface="Helvetica" pitchFamily="34" charset="0"/>
              </a:rPr>
              <a:t/>
            </a:r>
            <a:br>
              <a:rPr lang="en-US" altLang="en-US" sz="2000" b="1" dirty="0">
                <a:solidFill>
                  <a:schemeClr val="accent1"/>
                </a:solidFill>
                <a:latin typeface="Helvetica" pitchFamily="34" charset="0"/>
              </a:rPr>
            </a:br>
            <a:endParaRPr lang="en-GB" altLang="en-US" sz="2000" b="1" dirty="0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69065" y="3564437"/>
            <a:ext cx="1516144" cy="114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altLang="en-US" sz="1400" b="1" dirty="0" smtClean="0">
                <a:solidFill>
                  <a:prstClr val="white"/>
                </a:solidFill>
                <a:latin typeface="Helvetica" pitchFamily="34" charset="0"/>
              </a:rPr>
              <a:t>POLICIES TO ADDRESS UNEQUAL AGEING</a:t>
            </a:r>
            <a:endParaRPr lang="fr-FR" altLang="en-US" sz="1400" b="1" dirty="0">
              <a:solidFill>
                <a:prstClr val="white"/>
              </a:solidFill>
              <a:latin typeface="Helvetica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37568" y="1484785"/>
            <a:ext cx="3025409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800" b="1" dirty="0" smtClean="0">
                <a:solidFill>
                  <a:srgbClr val="C00000"/>
                </a:solidFill>
                <a:latin typeface="Arial" pitchFamily="34" charset="0"/>
              </a:rPr>
              <a:t>PREVENT INEQUALITIES BEFORE THEY BUILD UP AND COMPOUND</a:t>
            </a:r>
            <a:endParaRPr lang="en-GB" altLang="en-US" sz="18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98939" y="5142772"/>
            <a:ext cx="3672408" cy="8942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C00000"/>
                </a:solidFill>
                <a:latin typeface="Arial" pitchFamily="34" charset="0"/>
              </a:rPr>
              <a:t>MITIGATE ENTRENCHED INEQUALITIES</a:t>
            </a:r>
            <a:endParaRPr lang="en-GB" altLang="en-US" sz="20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8651233">
            <a:off x="3130747" y="4560981"/>
            <a:ext cx="535534" cy="491518"/>
          </a:xfrm>
          <a:prstGeom prst="rightArrow">
            <a:avLst>
              <a:gd name="adj1" fmla="val 50000"/>
              <a:gd name="adj2" fmla="val 28099"/>
            </a:avLst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0090" tIns="44254" rIns="90090" bIns="4425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dirty="0">
              <a:solidFill>
                <a:srgbClr val="727272"/>
              </a:solidFill>
              <a:latin typeface="Times New Roman" pitchFamily="18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-5400000">
            <a:off x="4309916" y="2665612"/>
            <a:ext cx="552450" cy="476467"/>
          </a:xfrm>
          <a:prstGeom prst="rightArrow">
            <a:avLst>
              <a:gd name="adj1" fmla="val 50000"/>
              <a:gd name="adj2" fmla="val 28099"/>
            </a:avLst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0090" tIns="44254" rIns="90090" bIns="4425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dirty="0">
              <a:solidFill>
                <a:srgbClr val="727272"/>
              </a:solidFill>
              <a:latin typeface="Times New Roman" pitchFamily="18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2039182">
            <a:off x="5574377" y="4586238"/>
            <a:ext cx="535534" cy="491518"/>
          </a:xfrm>
          <a:prstGeom prst="rightArrow">
            <a:avLst>
              <a:gd name="adj1" fmla="val 50000"/>
              <a:gd name="adj2" fmla="val 28099"/>
            </a:avLst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0090" tIns="44254" rIns="90090" bIns="4425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dirty="0">
              <a:solidFill>
                <a:srgbClr val="727272"/>
              </a:solidFill>
              <a:latin typeface="Times New Roman" pitchFamily="18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467306" y="5085184"/>
            <a:ext cx="3619325" cy="8942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dirty="0" smtClean="0">
                <a:solidFill>
                  <a:srgbClr val="C00000"/>
                </a:solidFill>
                <a:latin typeface="Arial" pitchFamily="34" charset="0"/>
              </a:rPr>
              <a:t>COPE WITH INEQUALITY AT OLDER AGES</a:t>
            </a:r>
            <a:endParaRPr lang="en-GB" altLang="en-US" sz="20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7422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532440" y="6381328"/>
            <a:ext cx="405589" cy="2599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FF5E6E2-85B8-4478-8416-9952F54513C3}" type="slidenum">
              <a:rPr lang="en-US" altLang="en-US" sz="1200" smtClean="0">
                <a:solidFill>
                  <a:prstClr val="white"/>
                </a:solidFill>
                <a:latin typeface="Arial"/>
              </a:rPr>
              <a:pPr eaLnBrk="1" hangingPunct="1"/>
              <a:t>9</a:t>
            </a:fld>
            <a:endParaRPr lang="en-US" altLang="en-US" sz="1200" dirty="0" smtClea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700" y="6381328"/>
            <a:ext cx="72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smtClean="0">
                <a:solidFill>
                  <a:schemeClr val="bg1"/>
                </a:solidFill>
              </a:rPr>
              <a:t>Source:</a:t>
            </a:r>
            <a:r>
              <a:rPr lang="en-GB" sz="1100" dirty="0" smtClean="0">
                <a:solidFill>
                  <a:schemeClr val="bg1"/>
                </a:solidFill>
              </a:rPr>
              <a:t> </a:t>
            </a:r>
            <a:r>
              <a:rPr lang="en-GB" sz="1100" i="1" dirty="0" smtClean="0">
                <a:solidFill>
                  <a:schemeClr val="bg1"/>
                </a:solidFill>
              </a:rPr>
              <a:t>OECD (2017) - Preventing Ageing Unequally</a:t>
            </a:r>
            <a:endParaRPr lang="en-GB" sz="11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1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ECD_English_whi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74F2A14B99440A8EE8B4AEF95F721" ma:contentTypeVersion="0" ma:contentTypeDescription="Create a new document." ma:contentTypeScope="" ma:versionID="c753814b8f7fca4eee2a0b9ea86e38a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351E4B-767E-46F4-B1DC-D5048AA4B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FC16DA5-9B6D-4F9E-B516-6CBF849A12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84A28-AB94-4A97-9B14-3397C7CD38CD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3511</TotalTime>
  <Words>1181</Words>
  <Application>Microsoft Office PowerPoint</Application>
  <PresentationFormat>On-screen Show (4:3)</PresentationFormat>
  <Paragraphs>157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OECD_English_white</vt:lpstr>
      <vt:lpstr>2_OECD_English_white</vt:lpstr>
      <vt:lpstr>1_OECD_English_white</vt:lpstr>
      <vt:lpstr>OECD REPORT PREVENTING AGEING UNEQUALLY</vt:lpstr>
      <vt:lpstr>OECD REPORT PREVENTING AGEING UNEQUALLY</vt:lpstr>
      <vt:lpstr>  UNEQUAL AGEING IS A MAJOR SOCIETAL CHALLENGE     </vt:lpstr>
      <vt:lpstr>Population ageing will be fast in all OECD countries, which will have major economic and societal impacts</vt:lpstr>
      <vt:lpstr>Ageing is not an equal process. Many different types of inequalities exist and compound over the life course.</vt:lpstr>
      <vt:lpstr>Inequality at a given age is higher today than in the past in most OECD countries</vt:lpstr>
      <vt:lpstr>Related OECD work</vt:lpstr>
      <vt:lpstr>      POLICIES TO ADDRESS unequal ageing      </vt:lpstr>
      <vt:lpstr>  OECD Recommendations on Policies to Address Unequal Ageing Need for life-course policy packages based on 3 pillars  </vt:lpstr>
      <vt:lpstr>1. Prevent inequalities before they build up and compound </vt:lpstr>
      <vt:lpstr>2. Mitigate existing inequalities </vt:lpstr>
      <vt:lpstr>3. Cope with inequality at older ages  </vt:lpstr>
      <vt:lpstr>Summary </vt:lpstr>
      <vt:lpstr>OECD REPORT PREVENTING AGEING UNEQUALLY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Meeting</dc:title>
  <dc:creator>FLORES Manuel</dc:creator>
  <cp:lastModifiedBy>FLORES Manuel</cp:lastModifiedBy>
  <cp:revision>199</cp:revision>
  <cp:lastPrinted>2016-10-19T15:09:16Z</cp:lastPrinted>
  <dcterms:created xsi:type="dcterms:W3CDTF">2016-10-13T11:34:06Z</dcterms:created>
  <dcterms:modified xsi:type="dcterms:W3CDTF">2017-10-25T12:39:29Z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0x010100A3374F2A14B99440A8EE8B4AEF95F721</vt:lpwstr>
  </property>
</Properties>
</file>