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drawings/drawing2.xml" ContentType="application/vnd.openxmlformats-officedocument.drawingml.chartshape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7.xml" ContentType="application/vnd.openxmlformats-officedocument.themeOverride+xml"/>
  <Override PartName="/ppt/notesSlides/notesSlide2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28"/>
  </p:notesMasterIdLst>
  <p:handoutMasterIdLst>
    <p:handoutMasterId r:id="rId29"/>
  </p:handoutMasterIdLst>
  <p:sldIdLst>
    <p:sldId id="256" r:id="rId5"/>
    <p:sldId id="314" r:id="rId6"/>
    <p:sldId id="315" r:id="rId7"/>
    <p:sldId id="316" r:id="rId8"/>
    <p:sldId id="317" r:id="rId9"/>
    <p:sldId id="319" r:id="rId10"/>
    <p:sldId id="337" r:id="rId11"/>
    <p:sldId id="320" r:id="rId12"/>
    <p:sldId id="321" r:id="rId13"/>
    <p:sldId id="328" r:id="rId14"/>
    <p:sldId id="334" r:id="rId15"/>
    <p:sldId id="330" r:id="rId16"/>
    <p:sldId id="331" r:id="rId17"/>
    <p:sldId id="333" r:id="rId18"/>
    <p:sldId id="335" r:id="rId19"/>
    <p:sldId id="338" r:id="rId20"/>
    <p:sldId id="332" r:id="rId21"/>
    <p:sldId id="326" r:id="rId22"/>
    <p:sldId id="276" r:id="rId23"/>
    <p:sldId id="308" r:id="rId24"/>
    <p:sldId id="323" r:id="rId25"/>
    <p:sldId id="324" r:id="rId26"/>
    <p:sldId id="325" r:id="rId27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32" y="13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errij\Congresos\CGE_2024_Feb\PISA\PISA_SCOR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ferrij\Congresos\CGE_2024_Feb\Comparacion_R&amp;D%20(1)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ferrij\Congresos\CGE_2024_Feb\Comparacion_R&amp;D%20(1)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'[Descomposicion_GDP per Head.xlsx]Datos'!$C$2</c:f>
              <c:strCache>
                <c:ptCount val="1"/>
                <c:pt idx="0">
                  <c:v>Eurozona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'https://universitatdevalencia-my.sharepoint.com/personal/jose_e_bosca_uv_es/Documents/Escritorio/work/users/Charlas_Divulgacion/Conferencia Caixa Popular/Datos-Productividad/[GDP per Head_PPC_AMECO.xlsx]Sheet1'!$F$1:$AJ$1</c:f>
              <c:numCache>
                <c:formatCode>General</c:formatCode>
                <c:ptCount val="3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</c:numCache>
            </c:numRef>
          </c:cat>
          <c:val>
            <c:numRef>
              <c:f>'[Descomposicion_GDP per Head.xlsx]PIB Pobl'!$F$69:$AJ$69</c:f>
              <c:numCache>
                <c:formatCode>0.0</c:formatCode>
                <c:ptCount val="3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69-4F44-8C9C-A233A405ED47}"/>
            </c:ext>
          </c:extLst>
        </c:ser>
        <c:ser>
          <c:idx val="2"/>
          <c:order val="2"/>
          <c:tx>
            <c:strRef>
              <c:f>'[Descomposicion_GDP per Head.xlsx]Datos'!$C$13</c:f>
              <c:strCache>
                <c:ptCount val="1"/>
                <c:pt idx="0">
                  <c:v>España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'https://universitatdevalencia-my.sharepoint.com/personal/jose_e_bosca_uv_es/Documents/Escritorio/work/users/Charlas_Divulgacion/Conferencia Caixa Popular/Datos-Productividad/[GDP per Head_PPC_AMECO.xlsx]Sheet1'!$F$1:$AJ$1</c:f>
              <c:numCache>
                <c:formatCode>General</c:formatCode>
                <c:ptCount val="3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</c:numCache>
            </c:numRef>
          </c:cat>
          <c:val>
            <c:numRef>
              <c:f>'[Descomposicion_GDP per Head.xlsx]PIB Pobl'!$F$80:$AJ$80</c:f>
              <c:numCache>
                <c:formatCode>0.0</c:formatCode>
                <c:ptCount val="31"/>
                <c:pt idx="0">
                  <c:v>80.211735582354819</c:v>
                </c:pt>
                <c:pt idx="1">
                  <c:v>81.065495448929013</c:v>
                </c:pt>
                <c:pt idx="2">
                  <c:v>82.201383292394127</c:v>
                </c:pt>
                <c:pt idx="3">
                  <c:v>83.634315138193315</c:v>
                </c:pt>
                <c:pt idx="4">
                  <c:v>84.175141378915868</c:v>
                </c:pt>
                <c:pt idx="5">
                  <c:v>85.703022082883592</c:v>
                </c:pt>
                <c:pt idx="6">
                  <c:v>87.122644719641812</c:v>
                </c:pt>
                <c:pt idx="7">
                  <c:v>88.845552326644821</c:v>
                </c:pt>
                <c:pt idx="8">
                  <c:v>89.760315257661119</c:v>
                </c:pt>
                <c:pt idx="9">
                  <c:v>90.26852743727855</c:v>
                </c:pt>
                <c:pt idx="10">
                  <c:v>92.006831282670603</c:v>
                </c:pt>
                <c:pt idx="11">
                  <c:v>94.694802812990332</c:v>
                </c:pt>
                <c:pt idx="12">
                  <c:v>94.491871678261688</c:v>
                </c:pt>
                <c:pt idx="13">
                  <c:v>93.233016386764149</c:v>
                </c:pt>
                <c:pt idx="14">
                  <c:v>92.385513827866717</c:v>
                </c:pt>
                <c:pt idx="15">
                  <c:v>88.756864377982808</c:v>
                </c:pt>
                <c:pt idx="16">
                  <c:v>85.717657554611364</c:v>
                </c:pt>
                <c:pt idx="17">
                  <c:v>84.475456025408562</c:v>
                </c:pt>
                <c:pt idx="18">
                  <c:v>83.652330591728358</c:v>
                </c:pt>
                <c:pt idx="19">
                  <c:v>84.254127098742941</c:v>
                </c:pt>
                <c:pt idx="20">
                  <c:v>85.384513587864092</c:v>
                </c:pt>
                <c:pt idx="21">
                  <c:v>85.999773303536415</c:v>
                </c:pt>
                <c:pt idx="22">
                  <c:v>87.038854873383983</c:v>
                </c:pt>
                <c:pt idx="23">
                  <c:v>86.003359742381875</c:v>
                </c:pt>
                <c:pt idx="24">
                  <c:v>86.063528923257962</c:v>
                </c:pt>
                <c:pt idx="25">
                  <c:v>79.121789679587195</c:v>
                </c:pt>
                <c:pt idx="26">
                  <c:v>80.010197345243</c:v>
                </c:pt>
                <c:pt idx="27">
                  <c:v>81.993788169990523</c:v>
                </c:pt>
                <c:pt idx="28">
                  <c:v>83.169305958262939</c:v>
                </c:pt>
                <c:pt idx="29">
                  <c:v>83.111209982636453</c:v>
                </c:pt>
                <c:pt idx="30">
                  <c:v>83.050033831487099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F69-4F44-8C9C-A233A405ED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6935632"/>
        <c:axId val="595143072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'[Descomposicion_GDP per Head.xlsx]Datos'!$C$10</c15:sqref>
                        </c15:formulaRef>
                      </c:ext>
                    </c:extLst>
                    <c:strCache>
                      <c:ptCount val="1"/>
                      <c:pt idx="0">
                        <c:v>Estonia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'https://universitatdevalencia-my.sharepoint.com/personal/jose_e_bosca_uv_es/Documents/Escritorio/work/users/Charlas_Divulgacion/Conferencia Caixa Popular/Datos-Productividad/[GDP per Head_PPC_AMECO.xlsx]Sheet1'!$F$1:$AJ$1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1995</c:v>
                      </c:pt>
                      <c:pt idx="1">
                        <c:v>1996</c:v>
                      </c:pt>
                      <c:pt idx="2">
                        <c:v>1997</c:v>
                      </c:pt>
                      <c:pt idx="3">
                        <c:v>1998</c:v>
                      </c:pt>
                      <c:pt idx="4">
                        <c:v>1999</c:v>
                      </c:pt>
                      <c:pt idx="5">
                        <c:v>2000</c:v>
                      </c:pt>
                      <c:pt idx="6">
                        <c:v>2001</c:v>
                      </c:pt>
                      <c:pt idx="7">
                        <c:v>2002</c:v>
                      </c:pt>
                      <c:pt idx="8">
                        <c:v>2003</c:v>
                      </c:pt>
                      <c:pt idx="9">
                        <c:v>2004</c:v>
                      </c:pt>
                      <c:pt idx="10">
                        <c:v>2005</c:v>
                      </c:pt>
                      <c:pt idx="11">
                        <c:v>2006</c:v>
                      </c:pt>
                      <c:pt idx="12">
                        <c:v>2007</c:v>
                      </c:pt>
                      <c:pt idx="13">
                        <c:v>2008</c:v>
                      </c:pt>
                      <c:pt idx="14">
                        <c:v>2009</c:v>
                      </c:pt>
                      <c:pt idx="15">
                        <c:v>2010</c:v>
                      </c:pt>
                      <c:pt idx="16">
                        <c:v>2011</c:v>
                      </c:pt>
                      <c:pt idx="17">
                        <c:v>2012</c:v>
                      </c:pt>
                      <c:pt idx="18">
                        <c:v>2013</c:v>
                      </c:pt>
                      <c:pt idx="19">
                        <c:v>2014</c:v>
                      </c:pt>
                      <c:pt idx="20">
                        <c:v>2015</c:v>
                      </c:pt>
                      <c:pt idx="21">
                        <c:v>2016</c:v>
                      </c:pt>
                      <c:pt idx="22">
                        <c:v>2017</c:v>
                      </c:pt>
                      <c:pt idx="23">
                        <c:v>2018</c:v>
                      </c:pt>
                      <c:pt idx="24">
                        <c:v>2019</c:v>
                      </c:pt>
                      <c:pt idx="25">
                        <c:v>2020</c:v>
                      </c:pt>
                      <c:pt idx="26">
                        <c:v>2021</c:v>
                      </c:pt>
                      <c:pt idx="27">
                        <c:v>2022</c:v>
                      </c:pt>
                      <c:pt idx="28">
                        <c:v>2023</c:v>
                      </c:pt>
                      <c:pt idx="29">
                        <c:v>2024</c:v>
                      </c:pt>
                      <c:pt idx="30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'[Descomposicion_GDP per Head.xlsx]PIB Pobl'!$F$77:$AJ$77</c15:sqref>
                        </c15:formulaRef>
                      </c:ext>
                    </c:extLst>
                    <c:numCache>
                      <c:formatCode>0.0</c:formatCode>
                      <c:ptCount val="31"/>
                      <c:pt idx="0">
                        <c:v>31.667372014675792</c:v>
                      </c:pt>
                      <c:pt idx="1">
                        <c:v>32.809836752594485</c:v>
                      </c:pt>
                      <c:pt idx="2">
                        <c:v>36.275293159491333</c:v>
                      </c:pt>
                      <c:pt idx="3">
                        <c:v>36.64236385988584</c:v>
                      </c:pt>
                      <c:pt idx="4">
                        <c:v>35.856268532649828</c:v>
                      </c:pt>
                      <c:pt idx="5">
                        <c:v>37.171998006391696</c:v>
                      </c:pt>
                      <c:pt idx="6">
                        <c:v>39.107304285244112</c:v>
                      </c:pt>
                      <c:pt idx="7">
                        <c:v>42.42841111207661</c:v>
                      </c:pt>
                      <c:pt idx="8">
                        <c:v>46.993105425422286</c:v>
                      </c:pt>
                      <c:pt idx="9">
                        <c:v>50.04055675144572</c:v>
                      </c:pt>
                      <c:pt idx="10">
                        <c:v>55.42232695952648</c:v>
                      </c:pt>
                      <c:pt idx="11">
                        <c:v>59.38882596877</c:v>
                      </c:pt>
                      <c:pt idx="12">
                        <c:v>64.516312865117754</c:v>
                      </c:pt>
                      <c:pt idx="13">
                        <c:v>64.009827247760583</c:v>
                      </c:pt>
                      <c:pt idx="14">
                        <c:v>58.808807185839726</c:v>
                      </c:pt>
                      <c:pt idx="15">
                        <c:v>60.510443974278502</c:v>
                      </c:pt>
                      <c:pt idx="16">
                        <c:v>65.961933170832822</c:v>
                      </c:pt>
                      <c:pt idx="17">
                        <c:v>69.120105500697122</c:v>
                      </c:pt>
                      <c:pt idx="18">
                        <c:v>70.59559819734838</c:v>
                      </c:pt>
                      <c:pt idx="19">
                        <c:v>72.688619487047802</c:v>
                      </c:pt>
                      <c:pt idx="20">
                        <c:v>71.429298367827926</c:v>
                      </c:pt>
                      <c:pt idx="21">
                        <c:v>72.080606407733399</c:v>
                      </c:pt>
                      <c:pt idx="22">
                        <c:v>74.434518501946613</c:v>
                      </c:pt>
                      <c:pt idx="23">
                        <c:v>76.873634038753764</c:v>
                      </c:pt>
                      <c:pt idx="24">
                        <c:v>78.523338151138944</c:v>
                      </c:pt>
                      <c:pt idx="25">
                        <c:v>81.971293741808182</c:v>
                      </c:pt>
                      <c:pt idx="26">
                        <c:v>83.5589818710001</c:v>
                      </c:pt>
                      <c:pt idx="27">
                        <c:v>82.837537123724275</c:v>
                      </c:pt>
                      <c:pt idx="28">
                        <c:v>79.003894850418774</c:v>
                      </c:pt>
                      <c:pt idx="29">
                        <c:v>79.623598939787371</c:v>
                      </c:pt>
                      <c:pt idx="30">
                        <c:v>80.374528620989736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8F69-4F44-8C9C-A233A405ED47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'[Descomposicion_GDP per Head.xlsx]Datos'!$C$25</c15:sqref>
                        </c15:formulaRef>
                      </c:ext>
                    </c:extLst>
                    <c:strCache>
                      <c:ptCount val="1"/>
                      <c:pt idx="0">
                        <c:v>Polonia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'https://universitatdevalencia-my.sharepoint.com/personal/jose_e_bosca_uv_es/Documents/Escritorio/work/users/Charlas_Divulgacion/Conferencia Caixa Popular/Datos-Productividad/[GDP per Head_PPC_AMECO.xlsx]Sheet1'!$F$1:$AJ$1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1995</c:v>
                      </c:pt>
                      <c:pt idx="1">
                        <c:v>1996</c:v>
                      </c:pt>
                      <c:pt idx="2">
                        <c:v>1997</c:v>
                      </c:pt>
                      <c:pt idx="3">
                        <c:v>1998</c:v>
                      </c:pt>
                      <c:pt idx="4">
                        <c:v>1999</c:v>
                      </c:pt>
                      <c:pt idx="5">
                        <c:v>2000</c:v>
                      </c:pt>
                      <c:pt idx="6">
                        <c:v>2001</c:v>
                      </c:pt>
                      <c:pt idx="7">
                        <c:v>2002</c:v>
                      </c:pt>
                      <c:pt idx="8">
                        <c:v>2003</c:v>
                      </c:pt>
                      <c:pt idx="9">
                        <c:v>2004</c:v>
                      </c:pt>
                      <c:pt idx="10">
                        <c:v>2005</c:v>
                      </c:pt>
                      <c:pt idx="11">
                        <c:v>2006</c:v>
                      </c:pt>
                      <c:pt idx="12">
                        <c:v>2007</c:v>
                      </c:pt>
                      <c:pt idx="13">
                        <c:v>2008</c:v>
                      </c:pt>
                      <c:pt idx="14">
                        <c:v>2009</c:v>
                      </c:pt>
                      <c:pt idx="15">
                        <c:v>2010</c:v>
                      </c:pt>
                      <c:pt idx="16">
                        <c:v>2011</c:v>
                      </c:pt>
                      <c:pt idx="17">
                        <c:v>2012</c:v>
                      </c:pt>
                      <c:pt idx="18">
                        <c:v>2013</c:v>
                      </c:pt>
                      <c:pt idx="19">
                        <c:v>2014</c:v>
                      </c:pt>
                      <c:pt idx="20">
                        <c:v>2015</c:v>
                      </c:pt>
                      <c:pt idx="21">
                        <c:v>2016</c:v>
                      </c:pt>
                      <c:pt idx="22">
                        <c:v>2017</c:v>
                      </c:pt>
                      <c:pt idx="23">
                        <c:v>2018</c:v>
                      </c:pt>
                      <c:pt idx="24">
                        <c:v>2019</c:v>
                      </c:pt>
                      <c:pt idx="25">
                        <c:v>2020</c:v>
                      </c:pt>
                      <c:pt idx="26">
                        <c:v>2021</c:v>
                      </c:pt>
                      <c:pt idx="27">
                        <c:v>2022</c:v>
                      </c:pt>
                      <c:pt idx="28">
                        <c:v>2023</c:v>
                      </c:pt>
                      <c:pt idx="29">
                        <c:v>2024</c:v>
                      </c:pt>
                      <c:pt idx="30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'[Descomposicion_GDP per Head.xlsx]PIB Pobl'!$F$92:$AJ$92</c15:sqref>
                        </c15:formulaRef>
                      </c:ext>
                    </c:extLst>
                    <c:numCache>
                      <c:formatCode>0.0</c:formatCode>
                      <c:ptCount val="31"/>
                      <c:pt idx="0">
                        <c:v>38.155079868528631</c:v>
                      </c:pt>
                      <c:pt idx="1">
                        <c:v>39.859952048737725</c:v>
                      </c:pt>
                      <c:pt idx="2">
                        <c:v>41.390730904989141</c:v>
                      </c:pt>
                      <c:pt idx="3">
                        <c:v>41.952830039753792</c:v>
                      </c:pt>
                      <c:pt idx="4">
                        <c:v>42.761679183840904</c:v>
                      </c:pt>
                      <c:pt idx="5">
                        <c:v>42.371790279863006</c:v>
                      </c:pt>
                      <c:pt idx="6">
                        <c:v>42.130025923295996</c:v>
                      </c:pt>
                      <c:pt idx="7">
                        <c:v>43.024844996455265</c:v>
                      </c:pt>
                      <c:pt idx="8">
                        <c:v>44.059898212821658</c:v>
                      </c:pt>
                      <c:pt idx="9">
                        <c:v>46.039677041785282</c:v>
                      </c:pt>
                      <c:pt idx="10">
                        <c:v>46.33088637363889</c:v>
                      </c:pt>
                      <c:pt idx="11">
                        <c:v>46.676701206618269</c:v>
                      </c:pt>
                      <c:pt idx="12">
                        <c:v>48.913753006610001</c:v>
                      </c:pt>
                      <c:pt idx="13">
                        <c:v>51.344646743077064</c:v>
                      </c:pt>
                      <c:pt idx="14">
                        <c:v>54.913822679934441</c:v>
                      </c:pt>
                      <c:pt idx="15">
                        <c:v>57.78467767654908</c:v>
                      </c:pt>
                      <c:pt idx="16">
                        <c:v>60.204308328191139</c:v>
                      </c:pt>
                      <c:pt idx="17">
                        <c:v>62.047107192905706</c:v>
                      </c:pt>
                      <c:pt idx="18">
                        <c:v>61.91699661411532</c:v>
                      </c:pt>
                      <c:pt idx="19">
                        <c:v>62.778466456847525</c:v>
                      </c:pt>
                      <c:pt idx="20">
                        <c:v>64.741992289866474</c:v>
                      </c:pt>
                      <c:pt idx="21">
                        <c:v>64.107774431579884</c:v>
                      </c:pt>
                      <c:pt idx="22">
                        <c:v>65.083404231289734</c:v>
                      </c:pt>
                      <c:pt idx="23">
                        <c:v>66.781366347674435</c:v>
                      </c:pt>
                      <c:pt idx="24">
                        <c:v>69.019443313136492</c:v>
                      </c:pt>
                      <c:pt idx="25">
                        <c:v>72.602211237206291</c:v>
                      </c:pt>
                      <c:pt idx="26">
                        <c:v>73.361026448292463</c:v>
                      </c:pt>
                      <c:pt idx="27">
                        <c:v>75.77207599839862</c:v>
                      </c:pt>
                      <c:pt idx="28">
                        <c:v>74.458678786584343</c:v>
                      </c:pt>
                      <c:pt idx="29">
                        <c:v>75.892293384413819</c:v>
                      </c:pt>
                      <c:pt idx="30">
                        <c:v>77.665352572904354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8F69-4F44-8C9C-A233A405ED47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'[Descomposicion_GDP per Head.xlsx]Datos'!$C$19</c15:sqref>
                        </c15:formulaRef>
                      </c:ext>
                    </c:extLst>
                    <c:strCache>
                      <c:ptCount val="1"/>
                      <c:pt idx="0">
                        <c:v>Lituania</c:v>
                      </c:pt>
                    </c:strCache>
                  </c:strRef>
                </c:tx>
                <c:spPr>
                  <a:ln w="28575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'https://universitatdevalencia-my.sharepoint.com/personal/jose_e_bosca_uv_es/Documents/Escritorio/work/users/Charlas_Divulgacion/Conferencia Caixa Popular/Datos-Productividad/[GDP per Head_PPC_AMECO.xlsx]Sheet1'!$F$1:$AJ$1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1995</c:v>
                      </c:pt>
                      <c:pt idx="1">
                        <c:v>1996</c:v>
                      </c:pt>
                      <c:pt idx="2">
                        <c:v>1997</c:v>
                      </c:pt>
                      <c:pt idx="3">
                        <c:v>1998</c:v>
                      </c:pt>
                      <c:pt idx="4">
                        <c:v>1999</c:v>
                      </c:pt>
                      <c:pt idx="5">
                        <c:v>2000</c:v>
                      </c:pt>
                      <c:pt idx="6">
                        <c:v>2001</c:v>
                      </c:pt>
                      <c:pt idx="7">
                        <c:v>2002</c:v>
                      </c:pt>
                      <c:pt idx="8">
                        <c:v>2003</c:v>
                      </c:pt>
                      <c:pt idx="9">
                        <c:v>2004</c:v>
                      </c:pt>
                      <c:pt idx="10">
                        <c:v>2005</c:v>
                      </c:pt>
                      <c:pt idx="11">
                        <c:v>2006</c:v>
                      </c:pt>
                      <c:pt idx="12">
                        <c:v>2007</c:v>
                      </c:pt>
                      <c:pt idx="13">
                        <c:v>2008</c:v>
                      </c:pt>
                      <c:pt idx="14">
                        <c:v>2009</c:v>
                      </c:pt>
                      <c:pt idx="15">
                        <c:v>2010</c:v>
                      </c:pt>
                      <c:pt idx="16">
                        <c:v>2011</c:v>
                      </c:pt>
                      <c:pt idx="17">
                        <c:v>2012</c:v>
                      </c:pt>
                      <c:pt idx="18">
                        <c:v>2013</c:v>
                      </c:pt>
                      <c:pt idx="19">
                        <c:v>2014</c:v>
                      </c:pt>
                      <c:pt idx="20">
                        <c:v>2015</c:v>
                      </c:pt>
                      <c:pt idx="21">
                        <c:v>2016</c:v>
                      </c:pt>
                      <c:pt idx="22">
                        <c:v>2017</c:v>
                      </c:pt>
                      <c:pt idx="23">
                        <c:v>2018</c:v>
                      </c:pt>
                      <c:pt idx="24">
                        <c:v>2019</c:v>
                      </c:pt>
                      <c:pt idx="25">
                        <c:v>2020</c:v>
                      </c:pt>
                      <c:pt idx="26">
                        <c:v>2021</c:v>
                      </c:pt>
                      <c:pt idx="27">
                        <c:v>2022</c:v>
                      </c:pt>
                      <c:pt idx="28">
                        <c:v>2023</c:v>
                      </c:pt>
                      <c:pt idx="29">
                        <c:v>2024</c:v>
                      </c:pt>
                      <c:pt idx="30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'[Descomposicion_GDP per Head.xlsx]PIB Pobl'!$F$86:$AJ$86</c15:sqref>
                        </c15:formulaRef>
                      </c:ext>
                    </c:extLst>
                    <c:numCache>
                      <c:formatCode>0.0</c:formatCode>
                      <c:ptCount val="31"/>
                      <c:pt idx="0">
                        <c:v>29.160135961523835</c:v>
                      </c:pt>
                      <c:pt idx="1">
                        <c:v>30.502885502228398</c:v>
                      </c:pt>
                      <c:pt idx="2">
                        <c:v>32.366475987669105</c:v>
                      </c:pt>
                      <c:pt idx="3">
                        <c:v>33.953677098938314</c:v>
                      </c:pt>
                      <c:pt idx="4">
                        <c:v>32.933171340240627</c:v>
                      </c:pt>
                      <c:pt idx="5">
                        <c:v>33.593065636804582</c:v>
                      </c:pt>
                      <c:pt idx="6">
                        <c:v>35.736185747877173</c:v>
                      </c:pt>
                      <c:pt idx="7">
                        <c:v>38.22998039331442</c:v>
                      </c:pt>
                      <c:pt idx="8">
                        <c:v>43.215431331614006</c:v>
                      </c:pt>
                      <c:pt idx="9">
                        <c:v>44.989562174976065</c:v>
                      </c:pt>
                      <c:pt idx="10">
                        <c:v>48.398581402954818</c:v>
                      </c:pt>
                      <c:pt idx="11">
                        <c:v>50.72272673175685</c:v>
                      </c:pt>
                      <c:pt idx="12">
                        <c:v>55.564451483103703</c:v>
                      </c:pt>
                      <c:pt idx="13">
                        <c:v>58.095398774203758</c:v>
                      </c:pt>
                      <c:pt idx="14">
                        <c:v>52.201924170101677</c:v>
                      </c:pt>
                      <c:pt idx="15">
                        <c:v>56.278091279081622</c:v>
                      </c:pt>
                      <c:pt idx="16">
                        <c:v>61.506392984918214</c:v>
                      </c:pt>
                      <c:pt idx="17">
                        <c:v>65.780486677568149</c:v>
                      </c:pt>
                      <c:pt idx="18">
                        <c:v>68.817291863654845</c:v>
                      </c:pt>
                      <c:pt idx="19">
                        <c:v>70.728126067667432</c:v>
                      </c:pt>
                      <c:pt idx="20">
                        <c:v>70.43630268269105</c:v>
                      </c:pt>
                      <c:pt idx="21">
                        <c:v>71.227313812850156</c:v>
                      </c:pt>
                      <c:pt idx="22">
                        <c:v>74.223227047927509</c:v>
                      </c:pt>
                      <c:pt idx="23">
                        <c:v>76.722889869930981</c:v>
                      </c:pt>
                      <c:pt idx="24">
                        <c:v>79.765698619097591</c:v>
                      </c:pt>
                      <c:pt idx="25">
                        <c:v>83.631812983152102</c:v>
                      </c:pt>
                      <c:pt idx="26">
                        <c:v>85.189913212854776</c:v>
                      </c:pt>
                      <c:pt idx="27">
                        <c:v>86.155376638483261</c:v>
                      </c:pt>
                      <c:pt idx="28">
                        <c:v>83.919622483856756</c:v>
                      </c:pt>
                      <c:pt idx="29">
                        <c:v>85.026982837177457</c:v>
                      </c:pt>
                      <c:pt idx="30">
                        <c:v>87.061210597000894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8F69-4F44-8C9C-A233A405ED47}"/>
                  </c:ext>
                </c:extLst>
              </c15:ser>
            </c15:filteredLineSeries>
          </c:ext>
        </c:extLst>
      </c:lineChart>
      <c:catAx>
        <c:axId val="59693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5143072"/>
        <c:crosses val="autoZero"/>
        <c:auto val="1"/>
        <c:lblAlgn val="ctr"/>
        <c:lblOffset val="100"/>
        <c:tickLblSkip val="1"/>
        <c:noMultiLvlLbl val="0"/>
      </c:catAx>
      <c:valAx>
        <c:axId val="595143072"/>
        <c:scaling>
          <c:orientation val="minMax"/>
          <c:max val="110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dirty="0"/>
                  <a:t>PIB per cápita en PPC (Eurozona</a:t>
                </a:r>
                <a:r>
                  <a:rPr lang="es-ES" baseline="0" dirty="0"/>
                  <a:t> = 100)</a:t>
                </a:r>
                <a:r>
                  <a:rPr lang="es-ES" dirty="0"/>
                  <a:t> </a:t>
                </a:r>
              </a:p>
            </c:rich>
          </c:tx>
          <c:layout>
            <c:manualLayout>
              <c:xMode val="edge"/>
              <c:yMode val="edge"/>
              <c:x val="3.0555612944584729E-2"/>
              <c:y val="7.944954128440366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6935632"/>
        <c:crosses val="autoZero"/>
        <c:crossBetween val="between"/>
      </c:valAx>
      <c:spPr>
        <a:noFill/>
        <a:ln>
          <a:noFill/>
        </a:ln>
        <a:effectLst>
          <a:softEdge rad="368300"/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'[Descomposicion_GDP per Head.xlsx]Datos'!$C$2</c:f>
              <c:strCache>
                <c:ptCount val="1"/>
                <c:pt idx="0">
                  <c:v>Eurozona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'https://universitatdevalencia-my.sharepoint.com/personal/jose_e_bosca_uv_es/Documents/Escritorio/work/users/Charlas_Divulgacion/Conferencia Caixa Popular/Datos-Productividad/[GDP per Head_PPC_AMECO.xlsx]Sheet1'!$F$1:$AJ$1</c:f>
              <c:numCache>
                <c:formatCode>General</c:formatCode>
                <c:ptCount val="3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</c:numCache>
            </c:numRef>
          </c:cat>
          <c:val>
            <c:numRef>
              <c:f>'[Descomposicion_GDP per Head.xlsx]PIB Pobl'!$F$69:$AJ$69</c:f>
              <c:numCache>
                <c:formatCode>0.0</c:formatCode>
                <c:ptCount val="3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67-48BA-96C7-5F521A40B9F0}"/>
            </c:ext>
          </c:extLst>
        </c:ser>
        <c:ser>
          <c:idx val="2"/>
          <c:order val="2"/>
          <c:tx>
            <c:strRef>
              <c:f>'[Descomposicion_GDP per Head.xlsx]Datos'!$C$13</c:f>
              <c:strCache>
                <c:ptCount val="1"/>
                <c:pt idx="0">
                  <c:v>España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'https://universitatdevalencia-my.sharepoint.com/personal/jose_e_bosca_uv_es/Documents/Escritorio/work/users/Charlas_Divulgacion/Conferencia Caixa Popular/Datos-Productividad/[GDP per Head_PPC_AMECO.xlsx]Sheet1'!$F$1:$AJ$1</c:f>
              <c:numCache>
                <c:formatCode>General</c:formatCode>
                <c:ptCount val="3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</c:numCache>
            </c:numRef>
          </c:cat>
          <c:val>
            <c:numRef>
              <c:f>'[Descomposicion_GDP per Head.xlsx]PIB Pobl'!$F$80:$AJ$80</c:f>
              <c:numCache>
                <c:formatCode>0.0</c:formatCode>
                <c:ptCount val="31"/>
                <c:pt idx="0">
                  <c:v>80.211735582354819</c:v>
                </c:pt>
                <c:pt idx="1">
                  <c:v>81.065495448929013</c:v>
                </c:pt>
                <c:pt idx="2">
                  <c:v>82.201383292394127</c:v>
                </c:pt>
                <c:pt idx="3">
                  <c:v>83.634315138193315</c:v>
                </c:pt>
                <c:pt idx="4">
                  <c:v>84.175141378915868</c:v>
                </c:pt>
                <c:pt idx="5">
                  <c:v>85.703022082883592</c:v>
                </c:pt>
                <c:pt idx="6">
                  <c:v>87.122644719641812</c:v>
                </c:pt>
                <c:pt idx="7">
                  <c:v>88.845552326644821</c:v>
                </c:pt>
                <c:pt idx="8">
                  <c:v>89.760315257661119</c:v>
                </c:pt>
                <c:pt idx="9">
                  <c:v>90.26852743727855</c:v>
                </c:pt>
                <c:pt idx="10">
                  <c:v>92.006831282670603</c:v>
                </c:pt>
                <c:pt idx="11">
                  <c:v>94.694802812990332</c:v>
                </c:pt>
                <c:pt idx="12">
                  <c:v>94.491871678261688</c:v>
                </c:pt>
                <c:pt idx="13">
                  <c:v>93.233016386764149</c:v>
                </c:pt>
                <c:pt idx="14">
                  <c:v>92.385513827866717</c:v>
                </c:pt>
                <c:pt idx="15">
                  <c:v>88.756864377982808</c:v>
                </c:pt>
                <c:pt idx="16">
                  <c:v>85.717657554611364</c:v>
                </c:pt>
                <c:pt idx="17">
                  <c:v>84.475456025408562</c:v>
                </c:pt>
                <c:pt idx="18">
                  <c:v>83.652330591728358</c:v>
                </c:pt>
                <c:pt idx="19">
                  <c:v>84.254127098742941</c:v>
                </c:pt>
                <c:pt idx="20">
                  <c:v>85.384513587864092</c:v>
                </c:pt>
                <c:pt idx="21">
                  <c:v>85.999773303536415</c:v>
                </c:pt>
                <c:pt idx="22">
                  <c:v>87.038854873383983</c:v>
                </c:pt>
                <c:pt idx="23">
                  <c:v>86.003359742381875</c:v>
                </c:pt>
                <c:pt idx="24">
                  <c:v>86.063528923257962</c:v>
                </c:pt>
                <c:pt idx="25">
                  <c:v>79.121789679587195</c:v>
                </c:pt>
                <c:pt idx="26">
                  <c:v>80.010197345243</c:v>
                </c:pt>
                <c:pt idx="27">
                  <c:v>81.993788169990523</c:v>
                </c:pt>
                <c:pt idx="28">
                  <c:v>83.169305958262939</c:v>
                </c:pt>
                <c:pt idx="29">
                  <c:v>83.111209982636453</c:v>
                </c:pt>
                <c:pt idx="30">
                  <c:v>83.050033831487099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67-48BA-96C7-5F521A40B9F0}"/>
            </c:ext>
          </c:extLst>
        </c:ser>
        <c:ser>
          <c:idx val="3"/>
          <c:order val="3"/>
          <c:tx>
            <c:strRef>
              <c:f>'[Descomposicion_GDP per Head.xlsx]Datos'!$C$25</c:f>
              <c:strCache>
                <c:ptCount val="1"/>
                <c:pt idx="0">
                  <c:v>Polonia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'https://universitatdevalencia-my.sharepoint.com/personal/jose_e_bosca_uv_es/Documents/Escritorio/work/users/Charlas_Divulgacion/Conferencia Caixa Popular/Datos-Productividad/[GDP per Head_PPC_AMECO.xlsx]Sheet1'!$F$1:$AJ$1</c:f>
              <c:numCache>
                <c:formatCode>General</c:formatCode>
                <c:ptCount val="3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</c:numCache>
            </c:numRef>
          </c:cat>
          <c:val>
            <c:numRef>
              <c:f>'[Descomposicion_GDP per Head.xlsx]PIB Pobl'!$F$92:$AJ$92</c:f>
              <c:numCache>
                <c:formatCode>0.0</c:formatCode>
                <c:ptCount val="31"/>
                <c:pt idx="0">
                  <c:v>38.155079868528631</c:v>
                </c:pt>
                <c:pt idx="1">
                  <c:v>39.859952048737725</c:v>
                </c:pt>
                <c:pt idx="2">
                  <c:v>41.390730904989141</c:v>
                </c:pt>
                <c:pt idx="3">
                  <c:v>41.952830039753792</c:v>
                </c:pt>
                <c:pt idx="4">
                  <c:v>42.761679183840904</c:v>
                </c:pt>
                <c:pt idx="5">
                  <c:v>42.371790279863006</c:v>
                </c:pt>
                <c:pt idx="6">
                  <c:v>42.130025923295996</c:v>
                </c:pt>
                <c:pt idx="7">
                  <c:v>43.024844996455265</c:v>
                </c:pt>
                <c:pt idx="8">
                  <c:v>44.059898212821658</c:v>
                </c:pt>
                <c:pt idx="9">
                  <c:v>46.039677041785282</c:v>
                </c:pt>
                <c:pt idx="10">
                  <c:v>46.33088637363889</c:v>
                </c:pt>
                <c:pt idx="11">
                  <c:v>46.676701206618269</c:v>
                </c:pt>
                <c:pt idx="12">
                  <c:v>48.913753006610001</c:v>
                </c:pt>
                <c:pt idx="13">
                  <c:v>51.344646743077064</c:v>
                </c:pt>
                <c:pt idx="14">
                  <c:v>54.913822679934441</c:v>
                </c:pt>
                <c:pt idx="15">
                  <c:v>57.78467767654908</c:v>
                </c:pt>
                <c:pt idx="16">
                  <c:v>60.204308328191139</c:v>
                </c:pt>
                <c:pt idx="17">
                  <c:v>62.047107192905706</c:v>
                </c:pt>
                <c:pt idx="18">
                  <c:v>61.91699661411532</c:v>
                </c:pt>
                <c:pt idx="19">
                  <c:v>62.778466456847525</c:v>
                </c:pt>
                <c:pt idx="20">
                  <c:v>64.741992289866474</c:v>
                </c:pt>
                <c:pt idx="21">
                  <c:v>64.107774431579884</c:v>
                </c:pt>
                <c:pt idx="22">
                  <c:v>65.083404231289734</c:v>
                </c:pt>
                <c:pt idx="23">
                  <c:v>66.781366347674435</c:v>
                </c:pt>
                <c:pt idx="24">
                  <c:v>69.019443313136492</c:v>
                </c:pt>
                <c:pt idx="25">
                  <c:v>72.602211237206291</c:v>
                </c:pt>
                <c:pt idx="26">
                  <c:v>73.361026448292463</c:v>
                </c:pt>
                <c:pt idx="27">
                  <c:v>75.77207599839862</c:v>
                </c:pt>
                <c:pt idx="28">
                  <c:v>74.458678786584343</c:v>
                </c:pt>
                <c:pt idx="29">
                  <c:v>75.892293384413819</c:v>
                </c:pt>
                <c:pt idx="30">
                  <c:v>77.665352572904354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67-48BA-96C7-5F521A40B9F0}"/>
            </c:ext>
          </c:extLst>
        </c:ser>
        <c:ser>
          <c:idx val="4"/>
          <c:order val="4"/>
          <c:tx>
            <c:strRef>
              <c:f>'[Descomposicion_GDP per Head.xlsx]Datos'!$C$19</c:f>
              <c:strCache>
                <c:ptCount val="1"/>
                <c:pt idx="0">
                  <c:v>Lituania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'https://universitatdevalencia-my.sharepoint.com/personal/jose_e_bosca_uv_es/Documents/Escritorio/work/users/Charlas_Divulgacion/Conferencia Caixa Popular/Datos-Productividad/[GDP per Head_PPC_AMECO.xlsx]Sheet1'!$F$1:$AJ$1</c:f>
              <c:numCache>
                <c:formatCode>General</c:formatCode>
                <c:ptCount val="3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</c:numCache>
            </c:numRef>
          </c:cat>
          <c:val>
            <c:numRef>
              <c:f>'[Descomposicion_GDP per Head.xlsx]PIB Pobl'!$F$86:$AJ$86</c:f>
              <c:numCache>
                <c:formatCode>0.0</c:formatCode>
                <c:ptCount val="31"/>
                <c:pt idx="0">
                  <c:v>29.160135961523835</c:v>
                </c:pt>
                <c:pt idx="1">
                  <c:v>30.502885502228398</c:v>
                </c:pt>
                <c:pt idx="2">
                  <c:v>32.366475987669105</c:v>
                </c:pt>
                <c:pt idx="3">
                  <c:v>33.953677098938314</c:v>
                </c:pt>
                <c:pt idx="4">
                  <c:v>32.933171340240627</c:v>
                </c:pt>
                <c:pt idx="5">
                  <c:v>33.593065636804582</c:v>
                </c:pt>
                <c:pt idx="6">
                  <c:v>35.736185747877173</c:v>
                </c:pt>
                <c:pt idx="7">
                  <c:v>38.22998039331442</c:v>
                </c:pt>
                <c:pt idx="8">
                  <c:v>43.215431331614006</c:v>
                </c:pt>
                <c:pt idx="9">
                  <c:v>44.989562174976065</c:v>
                </c:pt>
                <c:pt idx="10">
                  <c:v>48.398581402954818</c:v>
                </c:pt>
                <c:pt idx="11">
                  <c:v>50.72272673175685</c:v>
                </c:pt>
                <c:pt idx="12">
                  <c:v>55.564451483103703</c:v>
                </c:pt>
                <c:pt idx="13">
                  <c:v>58.095398774203758</c:v>
                </c:pt>
                <c:pt idx="14">
                  <c:v>52.201924170101677</c:v>
                </c:pt>
                <c:pt idx="15">
                  <c:v>56.278091279081622</c:v>
                </c:pt>
                <c:pt idx="16">
                  <c:v>61.506392984918214</c:v>
                </c:pt>
                <c:pt idx="17">
                  <c:v>65.780486677568149</c:v>
                </c:pt>
                <c:pt idx="18">
                  <c:v>68.817291863654845</c:v>
                </c:pt>
                <c:pt idx="19">
                  <c:v>70.728126067667432</c:v>
                </c:pt>
                <c:pt idx="20">
                  <c:v>70.43630268269105</c:v>
                </c:pt>
                <c:pt idx="21">
                  <c:v>71.227313812850156</c:v>
                </c:pt>
                <c:pt idx="22">
                  <c:v>74.223227047927509</c:v>
                </c:pt>
                <c:pt idx="23">
                  <c:v>76.722889869930981</c:v>
                </c:pt>
                <c:pt idx="24">
                  <c:v>79.765698619097591</c:v>
                </c:pt>
                <c:pt idx="25">
                  <c:v>83.631812983152102</c:v>
                </c:pt>
                <c:pt idx="26">
                  <c:v>85.189913212854776</c:v>
                </c:pt>
                <c:pt idx="27">
                  <c:v>86.155376638483261</c:v>
                </c:pt>
                <c:pt idx="28">
                  <c:v>83.919622483856756</c:v>
                </c:pt>
                <c:pt idx="29">
                  <c:v>85.026982837177457</c:v>
                </c:pt>
                <c:pt idx="30">
                  <c:v>87.061210597000894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067-48BA-96C7-5F521A40B9F0}"/>
            </c:ext>
          </c:extLst>
        </c:ser>
        <c:ser>
          <c:idx val="5"/>
          <c:order val="5"/>
          <c:tx>
            <c:strRef>
              <c:f>'[Descomposicion_GDP per Head.xlsx]Datos'!$C$9</c:f>
              <c:strCache>
                <c:ptCount val="1"/>
                <c:pt idx="0">
                  <c:v>Alemania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'[Descomposicion_GDP per Head.xlsx]PIB Pobl'!$F$76:$AJ$76</c:f>
              <c:numCache>
                <c:formatCode>0.0</c:formatCode>
                <c:ptCount val="31"/>
                <c:pt idx="0">
                  <c:v>116.55951557436023</c:v>
                </c:pt>
                <c:pt idx="1">
                  <c:v>115.57231828056563</c:v>
                </c:pt>
                <c:pt idx="2">
                  <c:v>113.47201197076669</c:v>
                </c:pt>
                <c:pt idx="3">
                  <c:v>111.79453879715213</c:v>
                </c:pt>
                <c:pt idx="4">
                  <c:v>111.77396194364051</c:v>
                </c:pt>
                <c:pt idx="5">
                  <c:v>108.96764351915837</c:v>
                </c:pt>
                <c:pt idx="6">
                  <c:v>108.58112069328554</c:v>
                </c:pt>
                <c:pt idx="7">
                  <c:v>107.5350376254496</c:v>
                </c:pt>
                <c:pt idx="8">
                  <c:v>108.50912509282186</c:v>
                </c:pt>
                <c:pt idx="9">
                  <c:v>109.44242466434308</c:v>
                </c:pt>
                <c:pt idx="10">
                  <c:v>107.4644074194423</c:v>
                </c:pt>
                <c:pt idx="11">
                  <c:v>106.77510766030578</c:v>
                </c:pt>
                <c:pt idx="12">
                  <c:v>107.28632861275658</c:v>
                </c:pt>
                <c:pt idx="13">
                  <c:v>107.78963532249635</c:v>
                </c:pt>
                <c:pt idx="14">
                  <c:v>107.86154865952511</c:v>
                </c:pt>
                <c:pt idx="15">
                  <c:v>111.12144363236018</c:v>
                </c:pt>
                <c:pt idx="16">
                  <c:v>114.40522063831257</c:v>
                </c:pt>
                <c:pt idx="17">
                  <c:v>115.45138144144337</c:v>
                </c:pt>
                <c:pt idx="18">
                  <c:v>115.94354915287735</c:v>
                </c:pt>
                <c:pt idx="19">
                  <c:v>118.02554085472788</c:v>
                </c:pt>
                <c:pt idx="20">
                  <c:v>116.32387637588269</c:v>
                </c:pt>
                <c:pt idx="21">
                  <c:v>116.51058675514842</c:v>
                </c:pt>
                <c:pt idx="22">
                  <c:v>116.64923645849473</c:v>
                </c:pt>
                <c:pt idx="23">
                  <c:v>116.4177896937191</c:v>
                </c:pt>
                <c:pt idx="24">
                  <c:v>114.5491657041201</c:v>
                </c:pt>
                <c:pt idx="25">
                  <c:v>117.44698649298169</c:v>
                </c:pt>
                <c:pt idx="26">
                  <c:v>114.53260532535099</c:v>
                </c:pt>
                <c:pt idx="27">
                  <c:v>112.03166196661223</c:v>
                </c:pt>
                <c:pt idx="28">
                  <c:v>110.65627521349231</c:v>
                </c:pt>
                <c:pt idx="29">
                  <c:v>110.27497095551924</c:v>
                </c:pt>
                <c:pt idx="30">
                  <c:v>110.02550983355994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067-48BA-96C7-5F521A40B9F0}"/>
            </c:ext>
          </c:extLst>
        </c:ser>
        <c:ser>
          <c:idx val="6"/>
          <c:order val="6"/>
          <c:tx>
            <c:strRef>
              <c:f>'[Descomposicion_GDP per Head.xlsx]Datos'!$C$31</c:f>
              <c:strCache>
                <c:ptCount val="1"/>
                <c:pt idx="0">
                  <c:v>Suecia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'[Descomposicion_GDP per Head.xlsx]PIB Pobl'!$F$98:$AJ$98</c:f>
              <c:numCache>
                <c:formatCode>0.0</c:formatCode>
                <c:ptCount val="31"/>
                <c:pt idx="0">
                  <c:v>113.76158510782459</c:v>
                </c:pt>
                <c:pt idx="1">
                  <c:v>114.25644042918495</c:v>
                </c:pt>
                <c:pt idx="2">
                  <c:v>113.82407649492279</c:v>
                </c:pt>
                <c:pt idx="3">
                  <c:v>113.3247048089999</c:v>
                </c:pt>
                <c:pt idx="4">
                  <c:v>115.81714902245557</c:v>
                </c:pt>
                <c:pt idx="5">
                  <c:v>117.58389351494168</c:v>
                </c:pt>
                <c:pt idx="6">
                  <c:v>113.3927559383153</c:v>
                </c:pt>
                <c:pt idx="7">
                  <c:v>112.70582864085235</c:v>
                </c:pt>
                <c:pt idx="8">
                  <c:v>114.06000774138634</c:v>
                </c:pt>
                <c:pt idx="9">
                  <c:v>116.75482139808564</c:v>
                </c:pt>
                <c:pt idx="10">
                  <c:v>114.15520430501304</c:v>
                </c:pt>
                <c:pt idx="11">
                  <c:v>116.20670122267948</c:v>
                </c:pt>
                <c:pt idx="12">
                  <c:v>119.04877708058339</c:v>
                </c:pt>
                <c:pt idx="13">
                  <c:v>118.25063866405272</c:v>
                </c:pt>
                <c:pt idx="14">
                  <c:v>115.97131617323217</c:v>
                </c:pt>
                <c:pt idx="15">
                  <c:v>118.26973085932677</c:v>
                </c:pt>
                <c:pt idx="16">
                  <c:v>119.98132824688463</c:v>
                </c:pt>
                <c:pt idx="17">
                  <c:v>120.95990733709709</c:v>
                </c:pt>
                <c:pt idx="18">
                  <c:v>119.32237116172485</c:v>
                </c:pt>
                <c:pt idx="19">
                  <c:v>118.47807425293783</c:v>
                </c:pt>
                <c:pt idx="20">
                  <c:v>119.97511827837555</c:v>
                </c:pt>
                <c:pt idx="21">
                  <c:v>116.17366359276645</c:v>
                </c:pt>
                <c:pt idx="22">
                  <c:v>114.16436849498832</c:v>
                </c:pt>
                <c:pt idx="23">
                  <c:v>112.89478621945376</c:v>
                </c:pt>
                <c:pt idx="24">
                  <c:v>112.5318423849408</c:v>
                </c:pt>
                <c:pt idx="25">
                  <c:v>116.80835759345931</c:v>
                </c:pt>
                <c:pt idx="26">
                  <c:v>117.12278594260654</c:v>
                </c:pt>
                <c:pt idx="27">
                  <c:v>114.91960146261282</c:v>
                </c:pt>
                <c:pt idx="28">
                  <c:v>113.55059824224338</c:v>
                </c:pt>
                <c:pt idx="29">
                  <c:v>111.68732414214779</c:v>
                </c:pt>
                <c:pt idx="30">
                  <c:v>111.09179209635246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067-48BA-96C7-5F521A40B9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6935632"/>
        <c:axId val="595143072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'[Descomposicion_GDP per Head.xlsx]Datos'!$C$10</c15:sqref>
                        </c15:formulaRef>
                      </c:ext>
                    </c:extLst>
                    <c:strCache>
                      <c:ptCount val="1"/>
                      <c:pt idx="0">
                        <c:v>Estonia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'https://universitatdevalencia-my.sharepoint.com/personal/jose_e_bosca_uv_es/Documents/Escritorio/work/users/Charlas_Divulgacion/Conferencia Caixa Popular/Datos-Productividad/[GDP per Head_PPC_AMECO.xlsx]Sheet1'!$F$1:$AJ$1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1995</c:v>
                      </c:pt>
                      <c:pt idx="1">
                        <c:v>1996</c:v>
                      </c:pt>
                      <c:pt idx="2">
                        <c:v>1997</c:v>
                      </c:pt>
                      <c:pt idx="3">
                        <c:v>1998</c:v>
                      </c:pt>
                      <c:pt idx="4">
                        <c:v>1999</c:v>
                      </c:pt>
                      <c:pt idx="5">
                        <c:v>2000</c:v>
                      </c:pt>
                      <c:pt idx="6">
                        <c:v>2001</c:v>
                      </c:pt>
                      <c:pt idx="7">
                        <c:v>2002</c:v>
                      </c:pt>
                      <c:pt idx="8">
                        <c:v>2003</c:v>
                      </c:pt>
                      <c:pt idx="9">
                        <c:v>2004</c:v>
                      </c:pt>
                      <c:pt idx="10">
                        <c:v>2005</c:v>
                      </c:pt>
                      <c:pt idx="11">
                        <c:v>2006</c:v>
                      </c:pt>
                      <c:pt idx="12">
                        <c:v>2007</c:v>
                      </c:pt>
                      <c:pt idx="13">
                        <c:v>2008</c:v>
                      </c:pt>
                      <c:pt idx="14">
                        <c:v>2009</c:v>
                      </c:pt>
                      <c:pt idx="15">
                        <c:v>2010</c:v>
                      </c:pt>
                      <c:pt idx="16">
                        <c:v>2011</c:v>
                      </c:pt>
                      <c:pt idx="17">
                        <c:v>2012</c:v>
                      </c:pt>
                      <c:pt idx="18">
                        <c:v>2013</c:v>
                      </c:pt>
                      <c:pt idx="19">
                        <c:v>2014</c:v>
                      </c:pt>
                      <c:pt idx="20">
                        <c:v>2015</c:v>
                      </c:pt>
                      <c:pt idx="21">
                        <c:v>2016</c:v>
                      </c:pt>
                      <c:pt idx="22">
                        <c:v>2017</c:v>
                      </c:pt>
                      <c:pt idx="23">
                        <c:v>2018</c:v>
                      </c:pt>
                      <c:pt idx="24">
                        <c:v>2019</c:v>
                      </c:pt>
                      <c:pt idx="25">
                        <c:v>2020</c:v>
                      </c:pt>
                      <c:pt idx="26">
                        <c:v>2021</c:v>
                      </c:pt>
                      <c:pt idx="27">
                        <c:v>2022</c:v>
                      </c:pt>
                      <c:pt idx="28">
                        <c:v>2023</c:v>
                      </c:pt>
                      <c:pt idx="29">
                        <c:v>2024</c:v>
                      </c:pt>
                      <c:pt idx="30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'[Descomposicion_GDP per Head.xlsx]PIB Pobl'!$F$77:$AJ$77</c15:sqref>
                        </c15:formulaRef>
                      </c:ext>
                    </c:extLst>
                    <c:numCache>
                      <c:formatCode>0.0</c:formatCode>
                      <c:ptCount val="31"/>
                      <c:pt idx="0">
                        <c:v>31.667372014675792</c:v>
                      </c:pt>
                      <c:pt idx="1">
                        <c:v>32.809836752594485</c:v>
                      </c:pt>
                      <c:pt idx="2">
                        <c:v>36.275293159491333</c:v>
                      </c:pt>
                      <c:pt idx="3">
                        <c:v>36.64236385988584</c:v>
                      </c:pt>
                      <c:pt idx="4">
                        <c:v>35.856268532649828</c:v>
                      </c:pt>
                      <c:pt idx="5">
                        <c:v>37.171998006391696</c:v>
                      </c:pt>
                      <c:pt idx="6">
                        <c:v>39.107304285244112</c:v>
                      </c:pt>
                      <c:pt idx="7">
                        <c:v>42.42841111207661</c:v>
                      </c:pt>
                      <c:pt idx="8">
                        <c:v>46.993105425422286</c:v>
                      </c:pt>
                      <c:pt idx="9">
                        <c:v>50.04055675144572</c:v>
                      </c:pt>
                      <c:pt idx="10">
                        <c:v>55.42232695952648</c:v>
                      </c:pt>
                      <c:pt idx="11">
                        <c:v>59.38882596877</c:v>
                      </c:pt>
                      <c:pt idx="12">
                        <c:v>64.516312865117754</c:v>
                      </c:pt>
                      <c:pt idx="13">
                        <c:v>64.009827247760583</c:v>
                      </c:pt>
                      <c:pt idx="14">
                        <c:v>58.808807185839726</c:v>
                      </c:pt>
                      <c:pt idx="15">
                        <c:v>60.510443974278502</c:v>
                      </c:pt>
                      <c:pt idx="16">
                        <c:v>65.961933170832822</c:v>
                      </c:pt>
                      <c:pt idx="17">
                        <c:v>69.120105500697122</c:v>
                      </c:pt>
                      <c:pt idx="18">
                        <c:v>70.59559819734838</c:v>
                      </c:pt>
                      <c:pt idx="19">
                        <c:v>72.688619487047802</c:v>
                      </c:pt>
                      <c:pt idx="20">
                        <c:v>71.429298367827926</c:v>
                      </c:pt>
                      <c:pt idx="21">
                        <c:v>72.080606407733399</c:v>
                      </c:pt>
                      <c:pt idx="22">
                        <c:v>74.434518501946613</c:v>
                      </c:pt>
                      <c:pt idx="23">
                        <c:v>76.873634038753764</c:v>
                      </c:pt>
                      <c:pt idx="24">
                        <c:v>78.523338151138944</c:v>
                      </c:pt>
                      <c:pt idx="25">
                        <c:v>81.971293741808182</c:v>
                      </c:pt>
                      <c:pt idx="26">
                        <c:v>83.5589818710001</c:v>
                      </c:pt>
                      <c:pt idx="27">
                        <c:v>82.837537123724275</c:v>
                      </c:pt>
                      <c:pt idx="28">
                        <c:v>79.003894850418774</c:v>
                      </c:pt>
                      <c:pt idx="29">
                        <c:v>79.623598939787371</c:v>
                      </c:pt>
                      <c:pt idx="30">
                        <c:v>80.374528620989736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7067-48BA-96C7-5F521A40B9F0}"/>
                  </c:ext>
                </c:extLst>
              </c15:ser>
            </c15:filteredLineSeries>
          </c:ext>
        </c:extLst>
      </c:lineChart>
      <c:catAx>
        <c:axId val="59693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5143072"/>
        <c:crosses val="autoZero"/>
        <c:auto val="1"/>
        <c:lblAlgn val="ctr"/>
        <c:lblOffset val="100"/>
        <c:tickLblSkip val="1"/>
        <c:noMultiLvlLbl val="0"/>
      </c:catAx>
      <c:valAx>
        <c:axId val="595143072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PIB per cápita en PPC (Eurozona = 100)</a:t>
                </a:r>
              </a:p>
            </c:rich>
          </c:tx>
          <c:layout>
            <c:manualLayout>
              <c:xMode val="edge"/>
              <c:yMode val="edge"/>
              <c:x val="2.7777777777777776E-2"/>
              <c:y val="9.674311926605504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6935632"/>
        <c:crosses val="autoZero"/>
        <c:crossBetween val="between"/>
      </c:valAx>
      <c:spPr>
        <a:noFill/>
        <a:ln>
          <a:noFill/>
        </a:ln>
        <a:effectLst>
          <a:softEdge rad="368300"/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b="1"/>
              <a:t>PISA: 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v>España-UEM (acumulado)</c:v>
          </c:tx>
          <c:spPr>
            <a:ln w="539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Total!$B$5:$B$12</c:f>
              <c:numCache>
                <c:formatCode>General</c:formatCode>
                <c:ptCount val="8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  <c:pt idx="6">
                  <c:v>2018</c:v>
                </c:pt>
                <c:pt idx="7">
                  <c:v>2022</c:v>
                </c:pt>
              </c:numCache>
            </c:numRef>
          </c:cat>
          <c:val>
            <c:numRef>
              <c:f>Total!$E$16:$E$23</c:f>
              <c:numCache>
                <c:formatCode>0</c:formatCode>
                <c:ptCount val="8"/>
                <c:pt idx="0">
                  <c:v>-1.818181818181813</c:v>
                </c:pt>
                <c:pt idx="1">
                  <c:v>-14.318181818181756</c:v>
                </c:pt>
                <c:pt idx="2">
                  <c:v>-32.781144781144803</c:v>
                </c:pt>
                <c:pt idx="3">
                  <c:v>-42.392255892255889</c:v>
                </c:pt>
                <c:pt idx="4">
                  <c:v>-48.28699273436132</c:v>
                </c:pt>
                <c:pt idx="5">
                  <c:v>-46.003659401028017</c:v>
                </c:pt>
                <c:pt idx="6">
                  <c:v>-51.845764664185936</c:v>
                </c:pt>
                <c:pt idx="7">
                  <c:v>-51.407168172957881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31-411C-AA34-435342607F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2341903"/>
        <c:axId val="1122227151"/>
      </c:lineChart>
      <c:catAx>
        <c:axId val="92341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122227151"/>
        <c:crosses val="autoZero"/>
        <c:auto val="1"/>
        <c:lblAlgn val="ctr"/>
        <c:lblOffset val="100"/>
        <c:noMultiLvlLbl val="0"/>
      </c:catAx>
      <c:valAx>
        <c:axId val="1122227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2341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Gasto Total en I+D (UEM = 100)</a:t>
            </a:r>
            <a:endParaRPr lang="es-ES" sz="1400" b="0" i="0" u="none" strike="noStrike" baseline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Datos!$C$2</c:f>
              <c:strCache>
                <c:ptCount val="1"/>
                <c:pt idx="0">
                  <c:v>Eurozona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'R&amp;D expenditure (Total)'!$F$1:$Q$1</c:f>
              <c:numCache>
                <c:formatCode>##############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'PIB Pobl'!$V$37:$AG$37</c:f>
              <c:numCache>
                <c:formatCode>0.0</c:formatCode>
                <c:ptCount val="1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34-469C-8A58-4857699F03A3}"/>
            </c:ext>
          </c:extLst>
        </c:ser>
        <c:ser>
          <c:idx val="2"/>
          <c:order val="2"/>
          <c:tx>
            <c:strRef>
              <c:f>Datos!$C$13</c:f>
              <c:strCache>
                <c:ptCount val="1"/>
                <c:pt idx="0">
                  <c:v>España</c:v>
                </c:pt>
              </c:strCache>
            </c:strRef>
          </c:tx>
          <c:spPr>
            <a:ln w="38100" cap="rnd">
              <a:solidFill>
                <a:srgbClr val="1F497D"/>
              </a:solidFill>
              <a:round/>
            </a:ln>
            <a:effectLst/>
          </c:spPr>
          <c:marker>
            <c:symbol val="none"/>
          </c:marker>
          <c:cat>
            <c:numRef>
              <c:f>'R&amp;D expenditure (Total)'!$F$1:$Q$1</c:f>
              <c:numCache>
                <c:formatCode>##############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'R&amp;D expenditure (Total)'!$F$47:$Q$47</c:f>
              <c:numCache>
                <c:formatCode>0.0</c:formatCode>
                <c:ptCount val="12"/>
                <c:pt idx="0">
                  <c:v>65.196078431372555</c:v>
                </c:pt>
                <c:pt idx="1">
                  <c:v>62.200956937799049</c:v>
                </c:pt>
                <c:pt idx="2">
                  <c:v>60.189573459715639</c:v>
                </c:pt>
                <c:pt idx="3">
                  <c:v>58.215962441314559</c:v>
                </c:pt>
                <c:pt idx="4">
                  <c:v>57.276995305164327</c:v>
                </c:pt>
                <c:pt idx="5">
                  <c:v>55.607476635514011</c:v>
                </c:pt>
                <c:pt idx="6">
                  <c:v>55.504587155963293</c:v>
                </c:pt>
                <c:pt idx="7">
                  <c:v>56.108597285067873</c:v>
                </c:pt>
                <c:pt idx="8">
                  <c:v>55.555555555555557</c:v>
                </c:pt>
                <c:pt idx="9">
                  <c:v>60.515021459227455</c:v>
                </c:pt>
                <c:pt idx="10">
                  <c:v>61.304347826086961</c:v>
                </c:pt>
                <c:pt idx="11">
                  <c:v>63.436123348017617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34-469C-8A58-4857699F03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6935632"/>
        <c:axId val="595143072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Datos!$C$10</c15:sqref>
                        </c15:formulaRef>
                      </c:ext>
                    </c:extLst>
                    <c:strCache>
                      <c:ptCount val="1"/>
                      <c:pt idx="0">
                        <c:v>Estonia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'R&amp;D expenditure (Total)'!$F$1:$Q$1</c15:sqref>
                        </c15:formulaRef>
                      </c:ext>
                    </c:extLst>
                    <c:numCache>
                      <c:formatCode>##############</c:formatCode>
                      <c:ptCount val="12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2020</c:v>
                      </c:pt>
                      <c:pt idx="10">
                        <c:v>2021</c:v>
                      </c:pt>
                      <c:pt idx="11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'PIB Pobl'!$F$77:$AJ$77</c15:sqref>
                        </c15:formulaRef>
                      </c:ext>
                    </c:extLst>
                    <c:numCache>
                      <c:formatCode>0.0</c:formatCode>
                      <c:ptCount val="31"/>
                      <c:pt idx="0">
                        <c:v>31.667372014675792</c:v>
                      </c:pt>
                      <c:pt idx="1">
                        <c:v>32.809836752594485</c:v>
                      </c:pt>
                      <c:pt idx="2">
                        <c:v>36.275293159491333</c:v>
                      </c:pt>
                      <c:pt idx="3">
                        <c:v>36.64236385988584</c:v>
                      </c:pt>
                      <c:pt idx="4">
                        <c:v>35.856268532649828</c:v>
                      </c:pt>
                      <c:pt idx="5">
                        <c:v>37.171998006391696</c:v>
                      </c:pt>
                      <c:pt idx="6">
                        <c:v>39.107304285244112</c:v>
                      </c:pt>
                      <c:pt idx="7">
                        <c:v>42.42841111207661</c:v>
                      </c:pt>
                      <c:pt idx="8">
                        <c:v>46.993105425422286</c:v>
                      </c:pt>
                      <c:pt idx="9">
                        <c:v>50.04055675144572</c:v>
                      </c:pt>
                      <c:pt idx="10">
                        <c:v>55.42232695952648</c:v>
                      </c:pt>
                      <c:pt idx="11">
                        <c:v>59.38882596877</c:v>
                      </c:pt>
                      <c:pt idx="12">
                        <c:v>64.516312865117754</c:v>
                      </c:pt>
                      <c:pt idx="13">
                        <c:v>64.009827247760583</c:v>
                      </c:pt>
                      <c:pt idx="14">
                        <c:v>58.808807185839726</c:v>
                      </c:pt>
                      <c:pt idx="15">
                        <c:v>60.510443974278502</c:v>
                      </c:pt>
                      <c:pt idx="16">
                        <c:v>65.961933170832822</c:v>
                      </c:pt>
                      <c:pt idx="17">
                        <c:v>69.120105500697122</c:v>
                      </c:pt>
                      <c:pt idx="18">
                        <c:v>70.59559819734838</c:v>
                      </c:pt>
                      <c:pt idx="19">
                        <c:v>72.688619487047802</c:v>
                      </c:pt>
                      <c:pt idx="20">
                        <c:v>71.429298367827926</c:v>
                      </c:pt>
                      <c:pt idx="21">
                        <c:v>72.080606407733399</c:v>
                      </c:pt>
                      <c:pt idx="22">
                        <c:v>74.434518501946613</c:v>
                      </c:pt>
                      <c:pt idx="23">
                        <c:v>76.873634038753764</c:v>
                      </c:pt>
                      <c:pt idx="24">
                        <c:v>78.523338151138944</c:v>
                      </c:pt>
                      <c:pt idx="25">
                        <c:v>81.971293741808182</c:v>
                      </c:pt>
                      <c:pt idx="26">
                        <c:v>83.5589818710001</c:v>
                      </c:pt>
                      <c:pt idx="27">
                        <c:v>82.837537123724275</c:v>
                      </c:pt>
                      <c:pt idx="28">
                        <c:v>79.003894850418774</c:v>
                      </c:pt>
                      <c:pt idx="29">
                        <c:v>79.623598939787371</c:v>
                      </c:pt>
                      <c:pt idx="30">
                        <c:v>80.374528620989736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7134-469C-8A58-4857699F03A3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Datos!$C$25</c15:sqref>
                        </c15:formulaRef>
                      </c:ext>
                    </c:extLst>
                    <c:strCache>
                      <c:ptCount val="1"/>
                      <c:pt idx="0">
                        <c:v>Polonia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'R&amp;D expenditure (Total)'!$F$1:$Q$1</c15:sqref>
                        </c15:formulaRef>
                      </c:ext>
                    </c:extLst>
                    <c:numCache>
                      <c:formatCode>##############</c:formatCode>
                      <c:ptCount val="12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2020</c:v>
                      </c:pt>
                      <c:pt idx="10">
                        <c:v>2021</c:v>
                      </c:pt>
                      <c:pt idx="11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'PIB Pobl'!$F$92:$AJ$92</c15:sqref>
                        </c15:formulaRef>
                      </c:ext>
                    </c:extLst>
                    <c:numCache>
                      <c:formatCode>0.0</c:formatCode>
                      <c:ptCount val="31"/>
                      <c:pt idx="0">
                        <c:v>38.155079868528631</c:v>
                      </c:pt>
                      <c:pt idx="1">
                        <c:v>39.859952048737725</c:v>
                      </c:pt>
                      <c:pt idx="2">
                        <c:v>41.390730904989141</c:v>
                      </c:pt>
                      <c:pt idx="3">
                        <c:v>41.952830039753792</c:v>
                      </c:pt>
                      <c:pt idx="4">
                        <c:v>42.761679183840904</c:v>
                      </c:pt>
                      <c:pt idx="5">
                        <c:v>42.371790279863006</c:v>
                      </c:pt>
                      <c:pt idx="6">
                        <c:v>42.130025923295996</c:v>
                      </c:pt>
                      <c:pt idx="7">
                        <c:v>43.024844996455265</c:v>
                      </c:pt>
                      <c:pt idx="8">
                        <c:v>44.059898212821658</c:v>
                      </c:pt>
                      <c:pt idx="9">
                        <c:v>46.039677041785282</c:v>
                      </c:pt>
                      <c:pt idx="10">
                        <c:v>46.33088637363889</c:v>
                      </c:pt>
                      <c:pt idx="11">
                        <c:v>46.676701206618269</c:v>
                      </c:pt>
                      <c:pt idx="12">
                        <c:v>48.913753006610001</c:v>
                      </c:pt>
                      <c:pt idx="13">
                        <c:v>51.344646743077064</c:v>
                      </c:pt>
                      <c:pt idx="14">
                        <c:v>54.913822679934441</c:v>
                      </c:pt>
                      <c:pt idx="15">
                        <c:v>57.78467767654908</c:v>
                      </c:pt>
                      <c:pt idx="16">
                        <c:v>60.204308328191139</c:v>
                      </c:pt>
                      <c:pt idx="17">
                        <c:v>62.047107192905706</c:v>
                      </c:pt>
                      <c:pt idx="18">
                        <c:v>61.91699661411532</c:v>
                      </c:pt>
                      <c:pt idx="19">
                        <c:v>62.778466456847525</c:v>
                      </c:pt>
                      <c:pt idx="20">
                        <c:v>64.741992289866474</c:v>
                      </c:pt>
                      <c:pt idx="21">
                        <c:v>64.107774431579884</c:v>
                      </c:pt>
                      <c:pt idx="22">
                        <c:v>65.083404231289734</c:v>
                      </c:pt>
                      <c:pt idx="23">
                        <c:v>66.781366347674435</c:v>
                      </c:pt>
                      <c:pt idx="24">
                        <c:v>69.019443313136492</c:v>
                      </c:pt>
                      <c:pt idx="25">
                        <c:v>72.602211237206291</c:v>
                      </c:pt>
                      <c:pt idx="26">
                        <c:v>73.361026448292463</c:v>
                      </c:pt>
                      <c:pt idx="27">
                        <c:v>75.77207599839862</c:v>
                      </c:pt>
                      <c:pt idx="28">
                        <c:v>74.458678786584343</c:v>
                      </c:pt>
                      <c:pt idx="29">
                        <c:v>75.892293384413819</c:v>
                      </c:pt>
                      <c:pt idx="30">
                        <c:v>77.665352572904354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7134-469C-8A58-4857699F03A3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Datos!$C$19</c15:sqref>
                        </c15:formulaRef>
                      </c:ext>
                    </c:extLst>
                    <c:strCache>
                      <c:ptCount val="1"/>
                      <c:pt idx="0">
                        <c:v>Lituania</c:v>
                      </c:pt>
                    </c:strCache>
                  </c:strRef>
                </c:tx>
                <c:spPr>
                  <a:ln w="28575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'R&amp;D expenditure (Total)'!$F$1:$Q$1</c15:sqref>
                        </c15:formulaRef>
                      </c:ext>
                    </c:extLst>
                    <c:numCache>
                      <c:formatCode>##############</c:formatCode>
                      <c:ptCount val="12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2020</c:v>
                      </c:pt>
                      <c:pt idx="10">
                        <c:v>2021</c:v>
                      </c:pt>
                      <c:pt idx="11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'PIB Pobl'!$F$86:$AJ$86</c15:sqref>
                        </c15:formulaRef>
                      </c:ext>
                    </c:extLst>
                    <c:numCache>
                      <c:formatCode>0.0</c:formatCode>
                      <c:ptCount val="31"/>
                      <c:pt idx="0">
                        <c:v>29.160135961523835</c:v>
                      </c:pt>
                      <c:pt idx="1">
                        <c:v>30.502885502228398</c:v>
                      </c:pt>
                      <c:pt idx="2">
                        <c:v>32.366475987669105</c:v>
                      </c:pt>
                      <c:pt idx="3">
                        <c:v>33.953677098938314</c:v>
                      </c:pt>
                      <c:pt idx="4">
                        <c:v>32.933171340240627</c:v>
                      </c:pt>
                      <c:pt idx="5">
                        <c:v>33.593065636804582</c:v>
                      </c:pt>
                      <c:pt idx="6">
                        <c:v>35.736185747877173</c:v>
                      </c:pt>
                      <c:pt idx="7">
                        <c:v>38.22998039331442</c:v>
                      </c:pt>
                      <c:pt idx="8">
                        <c:v>43.215431331614006</c:v>
                      </c:pt>
                      <c:pt idx="9">
                        <c:v>44.989562174976065</c:v>
                      </c:pt>
                      <c:pt idx="10">
                        <c:v>48.398581402954818</c:v>
                      </c:pt>
                      <c:pt idx="11">
                        <c:v>50.72272673175685</c:v>
                      </c:pt>
                      <c:pt idx="12">
                        <c:v>55.564451483103703</c:v>
                      </c:pt>
                      <c:pt idx="13">
                        <c:v>58.095398774203758</c:v>
                      </c:pt>
                      <c:pt idx="14">
                        <c:v>52.201924170101677</c:v>
                      </c:pt>
                      <c:pt idx="15">
                        <c:v>56.278091279081622</c:v>
                      </c:pt>
                      <c:pt idx="16">
                        <c:v>61.506392984918214</c:v>
                      </c:pt>
                      <c:pt idx="17">
                        <c:v>65.780486677568149</c:v>
                      </c:pt>
                      <c:pt idx="18">
                        <c:v>68.817291863654845</c:v>
                      </c:pt>
                      <c:pt idx="19">
                        <c:v>70.728126067667432</c:v>
                      </c:pt>
                      <c:pt idx="20">
                        <c:v>70.43630268269105</c:v>
                      </c:pt>
                      <c:pt idx="21">
                        <c:v>71.227313812850156</c:v>
                      </c:pt>
                      <c:pt idx="22">
                        <c:v>74.223227047927509</c:v>
                      </c:pt>
                      <c:pt idx="23">
                        <c:v>76.722889869930981</c:v>
                      </c:pt>
                      <c:pt idx="24">
                        <c:v>79.765698619097591</c:v>
                      </c:pt>
                      <c:pt idx="25">
                        <c:v>83.631812983152102</c:v>
                      </c:pt>
                      <c:pt idx="26">
                        <c:v>85.189913212854776</c:v>
                      </c:pt>
                      <c:pt idx="27">
                        <c:v>86.155376638483261</c:v>
                      </c:pt>
                      <c:pt idx="28">
                        <c:v>83.919622483856756</c:v>
                      </c:pt>
                      <c:pt idx="29">
                        <c:v>85.026982837177457</c:v>
                      </c:pt>
                      <c:pt idx="30">
                        <c:v>87.061210597000894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7134-469C-8A58-4857699F03A3}"/>
                  </c:ext>
                </c:extLst>
              </c15:ser>
            </c15:filteredLineSeries>
          </c:ext>
        </c:extLst>
      </c:lineChart>
      <c:catAx>
        <c:axId val="596935632"/>
        <c:scaling>
          <c:orientation val="minMax"/>
        </c:scaling>
        <c:delete val="0"/>
        <c:axPos val="b"/>
        <c:numFmt formatCode="##############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5143072"/>
        <c:crosses val="autoZero"/>
        <c:auto val="1"/>
        <c:lblAlgn val="ctr"/>
        <c:lblOffset val="100"/>
        <c:tickLblSkip val="1"/>
        <c:noMultiLvlLbl val="0"/>
      </c:catAx>
      <c:valAx>
        <c:axId val="595143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4BACC6">
                  <a:lumMod val="60000"/>
                  <a:lumOff val="40000"/>
                </a:srgb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6935632"/>
        <c:crosses val="autoZero"/>
        <c:crossBetween val="between"/>
      </c:valAx>
      <c:spPr>
        <a:noFill/>
        <a:ln>
          <a:noFill/>
        </a:ln>
        <a:effectLst>
          <a:softEdge rad="368300"/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Gasto Empresas Privadas en I+D (UEM = 100)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Datos!$C$2</c:f>
              <c:strCache>
                <c:ptCount val="1"/>
                <c:pt idx="0">
                  <c:v>Eurozona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'R&amp;D expenditure (Business)'!$F$1:$Q$1</c:f>
              <c:numCache>
                <c:formatCode>##############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'PIB Pobl'!$V$37:$AG$37</c:f>
              <c:numCache>
                <c:formatCode>0.0</c:formatCode>
                <c:ptCount val="1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04-4C19-A1CE-C55E6CEB18C7}"/>
            </c:ext>
          </c:extLst>
        </c:ser>
        <c:ser>
          <c:idx val="2"/>
          <c:order val="2"/>
          <c:tx>
            <c:strRef>
              <c:f>Datos!$C$13</c:f>
              <c:strCache>
                <c:ptCount val="1"/>
                <c:pt idx="0">
                  <c:v>España</c:v>
                </c:pt>
              </c:strCache>
            </c:strRef>
          </c:tx>
          <c:spPr>
            <a:ln w="3810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'R&amp;D expenditure (Business)'!$F$1:$Q$1</c:f>
              <c:numCache>
                <c:formatCode>##############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'R&amp;D expenditure (Business)'!$F$47:$Q$47</c:f>
              <c:numCache>
                <c:formatCode>0.0</c:formatCode>
                <c:ptCount val="12"/>
                <c:pt idx="0">
                  <c:v>54.263565891472865</c:v>
                </c:pt>
                <c:pt idx="1">
                  <c:v>51.879699248120289</c:v>
                </c:pt>
                <c:pt idx="2">
                  <c:v>50.370370370370367</c:v>
                </c:pt>
                <c:pt idx="3">
                  <c:v>47.826086956521749</c:v>
                </c:pt>
                <c:pt idx="4">
                  <c:v>46.376811594202906</c:v>
                </c:pt>
                <c:pt idx="5">
                  <c:v>45.714285714285715</c:v>
                </c:pt>
                <c:pt idx="6">
                  <c:v>45.833333333333336</c:v>
                </c:pt>
                <c:pt idx="7">
                  <c:v>47.619047619047613</c:v>
                </c:pt>
                <c:pt idx="8">
                  <c:v>46.666666666666664</c:v>
                </c:pt>
                <c:pt idx="9">
                  <c:v>50.980392156862742</c:v>
                </c:pt>
                <c:pt idx="10">
                  <c:v>52.317880794701985</c:v>
                </c:pt>
                <c:pt idx="11">
                  <c:v>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04-4C19-A1CE-C55E6CEB1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6935632"/>
        <c:axId val="595143072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Datos!$C$10</c15:sqref>
                        </c15:formulaRef>
                      </c:ext>
                    </c:extLst>
                    <c:strCache>
                      <c:ptCount val="1"/>
                      <c:pt idx="0">
                        <c:v>Estonia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'R&amp;D expenditure (Business)'!$F$1:$Q$1</c15:sqref>
                        </c15:formulaRef>
                      </c:ext>
                    </c:extLst>
                    <c:numCache>
                      <c:formatCode>##############</c:formatCode>
                      <c:ptCount val="12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2020</c:v>
                      </c:pt>
                      <c:pt idx="10">
                        <c:v>2021</c:v>
                      </c:pt>
                      <c:pt idx="11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'PIB Pobl'!$F$77:$AJ$77</c15:sqref>
                        </c15:formulaRef>
                      </c:ext>
                    </c:extLst>
                    <c:numCache>
                      <c:formatCode>0.0</c:formatCode>
                      <c:ptCount val="31"/>
                      <c:pt idx="0">
                        <c:v>31.667372014675792</c:v>
                      </c:pt>
                      <c:pt idx="1">
                        <c:v>32.809836752594485</c:v>
                      </c:pt>
                      <c:pt idx="2">
                        <c:v>36.275293159491333</c:v>
                      </c:pt>
                      <c:pt idx="3">
                        <c:v>36.64236385988584</c:v>
                      </c:pt>
                      <c:pt idx="4">
                        <c:v>35.856268532649828</c:v>
                      </c:pt>
                      <c:pt idx="5">
                        <c:v>37.171998006391696</c:v>
                      </c:pt>
                      <c:pt idx="6">
                        <c:v>39.107304285244112</c:v>
                      </c:pt>
                      <c:pt idx="7">
                        <c:v>42.42841111207661</c:v>
                      </c:pt>
                      <c:pt idx="8">
                        <c:v>46.993105425422286</c:v>
                      </c:pt>
                      <c:pt idx="9">
                        <c:v>50.04055675144572</c:v>
                      </c:pt>
                      <c:pt idx="10">
                        <c:v>55.42232695952648</c:v>
                      </c:pt>
                      <c:pt idx="11">
                        <c:v>59.38882596877</c:v>
                      </c:pt>
                      <c:pt idx="12">
                        <c:v>64.516312865117754</c:v>
                      </c:pt>
                      <c:pt idx="13">
                        <c:v>64.009827247760583</c:v>
                      </c:pt>
                      <c:pt idx="14">
                        <c:v>58.808807185839726</c:v>
                      </c:pt>
                      <c:pt idx="15">
                        <c:v>60.510443974278502</c:v>
                      </c:pt>
                      <c:pt idx="16">
                        <c:v>65.961933170832822</c:v>
                      </c:pt>
                      <c:pt idx="17">
                        <c:v>69.120105500697122</c:v>
                      </c:pt>
                      <c:pt idx="18">
                        <c:v>70.59559819734838</c:v>
                      </c:pt>
                      <c:pt idx="19">
                        <c:v>72.688619487047802</c:v>
                      </c:pt>
                      <c:pt idx="20">
                        <c:v>71.429298367827926</c:v>
                      </c:pt>
                      <c:pt idx="21">
                        <c:v>72.080606407733399</c:v>
                      </c:pt>
                      <c:pt idx="22">
                        <c:v>74.434518501946613</c:v>
                      </c:pt>
                      <c:pt idx="23">
                        <c:v>76.873634038753764</c:v>
                      </c:pt>
                      <c:pt idx="24">
                        <c:v>78.523338151138944</c:v>
                      </c:pt>
                      <c:pt idx="25">
                        <c:v>81.971293741808182</c:v>
                      </c:pt>
                      <c:pt idx="26">
                        <c:v>83.5589818710001</c:v>
                      </c:pt>
                      <c:pt idx="27">
                        <c:v>82.837537123724275</c:v>
                      </c:pt>
                      <c:pt idx="28">
                        <c:v>79.003894850418774</c:v>
                      </c:pt>
                      <c:pt idx="29">
                        <c:v>79.623598939787371</c:v>
                      </c:pt>
                      <c:pt idx="30">
                        <c:v>80.374528620989736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D604-4C19-A1CE-C55E6CEB18C7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Datos!$C$25</c15:sqref>
                        </c15:formulaRef>
                      </c:ext>
                    </c:extLst>
                    <c:strCache>
                      <c:ptCount val="1"/>
                      <c:pt idx="0">
                        <c:v>Polonia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'R&amp;D expenditure (Business)'!$F$1:$Q$1</c15:sqref>
                        </c15:formulaRef>
                      </c:ext>
                    </c:extLst>
                    <c:numCache>
                      <c:formatCode>##############</c:formatCode>
                      <c:ptCount val="12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2020</c:v>
                      </c:pt>
                      <c:pt idx="10">
                        <c:v>2021</c:v>
                      </c:pt>
                      <c:pt idx="11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'PIB Pobl'!$F$92:$AJ$92</c15:sqref>
                        </c15:formulaRef>
                      </c:ext>
                    </c:extLst>
                    <c:numCache>
                      <c:formatCode>0.0</c:formatCode>
                      <c:ptCount val="31"/>
                      <c:pt idx="0">
                        <c:v>38.155079868528631</c:v>
                      </c:pt>
                      <c:pt idx="1">
                        <c:v>39.859952048737725</c:v>
                      </c:pt>
                      <c:pt idx="2">
                        <c:v>41.390730904989141</c:v>
                      </c:pt>
                      <c:pt idx="3">
                        <c:v>41.952830039753792</c:v>
                      </c:pt>
                      <c:pt idx="4">
                        <c:v>42.761679183840904</c:v>
                      </c:pt>
                      <c:pt idx="5">
                        <c:v>42.371790279863006</c:v>
                      </c:pt>
                      <c:pt idx="6">
                        <c:v>42.130025923295996</c:v>
                      </c:pt>
                      <c:pt idx="7">
                        <c:v>43.024844996455265</c:v>
                      </c:pt>
                      <c:pt idx="8">
                        <c:v>44.059898212821658</c:v>
                      </c:pt>
                      <c:pt idx="9">
                        <c:v>46.039677041785282</c:v>
                      </c:pt>
                      <c:pt idx="10">
                        <c:v>46.33088637363889</c:v>
                      </c:pt>
                      <c:pt idx="11">
                        <c:v>46.676701206618269</c:v>
                      </c:pt>
                      <c:pt idx="12">
                        <c:v>48.913753006610001</c:v>
                      </c:pt>
                      <c:pt idx="13">
                        <c:v>51.344646743077064</c:v>
                      </c:pt>
                      <c:pt idx="14">
                        <c:v>54.913822679934441</c:v>
                      </c:pt>
                      <c:pt idx="15">
                        <c:v>57.78467767654908</c:v>
                      </c:pt>
                      <c:pt idx="16">
                        <c:v>60.204308328191139</c:v>
                      </c:pt>
                      <c:pt idx="17">
                        <c:v>62.047107192905706</c:v>
                      </c:pt>
                      <c:pt idx="18">
                        <c:v>61.91699661411532</c:v>
                      </c:pt>
                      <c:pt idx="19">
                        <c:v>62.778466456847525</c:v>
                      </c:pt>
                      <c:pt idx="20">
                        <c:v>64.741992289866474</c:v>
                      </c:pt>
                      <c:pt idx="21">
                        <c:v>64.107774431579884</c:v>
                      </c:pt>
                      <c:pt idx="22">
                        <c:v>65.083404231289734</c:v>
                      </c:pt>
                      <c:pt idx="23">
                        <c:v>66.781366347674435</c:v>
                      </c:pt>
                      <c:pt idx="24">
                        <c:v>69.019443313136492</c:v>
                      </c:pt>
                      <c:pt idx="25">
                        <c:v>72.602211237206291</c:v>
                      </c:pt>
                      <c:pt idx="26">
                        <c:v>73.361026448292463</c:v>
                      </c:pt>
                      <c:pt idx="27">
                        <c:v>75.77207599839862</c:v>
                      </c:pt>
                      <c:pt idx="28">
                        <c:v>74.458678786584343</c:v>
                      </c:pt>
                      <c:pt idx="29">
                        <c:v>75.892293384413819</c:v>
                      </c:pt>
                      <c:pt idx="30">
                        <c:v>77.665352572904354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D604-4C19-A1CE-C55E6CEB18C7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Datos!$C$19</c15:sqref>
                        </c15:formulaRef>
                      </c:ext>
                    </c:extLst>
                    <c:strCache>
                      <c:ptCount val="1"/>
                      <c:pt idx="0">
                        <c:v>Lituania</c:v>
                      </c:pt>
                    </c:strCache>
                  </c:strRef>
                </c:tx>
                <c:spPr>
                  <a:ln w="28575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'R&amp;D expenditure (Business)'!$F$1:$Q$1</c15:sqref>
                        </c15:formulaRef>
                      </c:ext>
                    </c:extLst>
                    <c:numCache>
                      <c:formatCode>##############</c:formatCode>
                      <c:ptCount val="12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2020</c:v>
                      </c:pt>
                      <c:pt idx="10">
                        <c:v>2021</c:v>
                      </c:pt>
                      <c:pt idx="11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'PIB Pobl'!$F$86:$AJ$86</c15:sqref>
                        </c15:formulaRef>
                      </c:ext>
                    </c:extLst>
                    <c:numCache>
                      <c:formatCode>0.0</c:formatCode>
                      <c:ptCount val="31"/>
                      <c:pt idx="0">
                        <c:v>29.160135961523835</c:v>
                      </c:pt>
                      <c:pt idx="1">
                        <c:v>30.502885502228398</c:v>
                      </c:pt>
                      <c:pt idx="2">
                        <c:v>32.366475987669105</c:v>
                      </c:pt>
                      <c:pt idx="3">
                        <c:v>33.953677098938314</c:v>
                      </c:pt>
                      <c:pt idx="4">
                        <c:v>32.933171340240627</c:v>
                      </c:pt>
                      <c:pt idx="5">
                        <c:v>33.593065636804582</c:v>
                      </c:pt>
                      <c:pt idx="6">
                        <c:v>35.736185747877173</c:v>
                      </c:pt>
                      <c:pt idx="7">
                        <c:v>38.22998039331442</c:v>
                      </c:pt>
                      <c:pt idx="8">
                        <c:v>43.215431331614006</c:v>
                      </c:pt>
                      <c:pt idx="9">
                        <c:v>44.989562174976065</c:v>
                      </c:pt>
                      <c:pt idx="10">
                        <c:v>48.398581402954818</c:v>
                      </c:pt>
                      <c:pt idx="11">
                        <c:v>50.72272673175685</c:v>
                      </c:pt>
                      <c:pt idx="12">
                        <c:v>55.564451483103703</c:v>
                      </c:pt>
                      <c:pt idx="13">
                        <c:v>58.095398774203758</c:v>
                      </c:pt>
                      <c:pt idx="14">
                        <c:v>52.201924170101677</c:v>
                      </c:pt>
                      <c:pt idx="15">
                        <c:v>56.278091279081622</c:v>
                      </c:pt>
                      <c:pt idx="16">
                        <c:v>61.506392984918214</c:v>
                      </c:pt>
                      <c:pt idx="17">
                        <c:v>65.780486677568149</c:v>
                      </c:pt>
                      <c:pt idx="18">
                        <c:v>68.817291863654845</c:v>
                      </c:pt>
                      <c:pt idx="19">
                        <c:v>70.728126067667432</c:v>
                      </c:pt>
                      <c:pt idx="20">
                        <c:v>70.43630268269105</c:v>
                      </c:pt>
                      <c:pt idx="21">
                        <c:v>71.227313812850156</c:v>
                      </c:pt>
                      <c:pt idx="22">
                        <c:v>74.223227047927509</c:v>
                      </c:pt>
                      <c:pt idx="23">
                        <c:v>76.722889869930981</c:v>
                      </c:pt>
                      <c:pt idx="24">
                        <c:v>79.765698619097591</c:v>
                      </c:pt>
                      <c:pt idx="25">
                        <c:v>83.631812983152102</c:v>
                      </c:pt>
                      <c:pt idx="26">
                        <c:v>85.189913212854776</c:v>
                      </c:pt>
                      <c:pt idx="27">
                        <c:v>86.155376638483261</c:v>
                      </c:pt>
                      <c:pt idx="28">
                        <c:v>83.919622483856756</c:v>
                      </c:pt>
                      <c:pt idx="29">
                        <c:v>85.026982837177457</c:v>
                      </c:pt>
                      <c:pt idx="30">
                        <c:v>87.061210597000894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604-4C19-A1CE-C55E6CEB18C7}"/>
                  </c:ext>
                </c:extLst>
              </c15:ser>
            </c15:filteredLineSeries>
          </c:ext>
        </c:extLst>
      </c:lineChart>
      <c:catAx>
        <c:axId val="596935632"/>
        <c:scaling>
          <c:orientation val="minMax"/>
        </c:scaling>
        <c:delete val="0"/>
        <c:axPos val="b"/>
        <c:numFmt formatCode="##############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5143072"/>
        <c:crosses val="autoZero"/>
        <c:auto val="1"/>
        <c:lblAlgn val="ctr"/>
        <c:lblOffset val="100"/>
        <c:tickLblSkip val="1"/>
        <c:noMultiLvlLbl val="0"/>
      </c:catAx>
      <c:valAx>
        <c:axId val="595143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6935632"/>
        <c:crosses val="autoZero"/>
        <c:crossBetween val="between"/>
      </c:valAx>
      <c:spPr>
        <a:noFill/>
        <a:ln>
          <a:noFill/>
        </a:ln>
        <a:effectLst>
          <a:softEdge rad="368300"/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v>PIB_PC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[8]Hoja1!$B$4:$B$32</c:f>
              <c:numCache>
                <c:formatCode>General</c:formatCode>
                <c:ptCount val="2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</c:numCache>
            </c:numRef>
          </c:cat>
          <c:val>
            <c:numRef>
              <c:f>[8]Hoja1!$H$4:$H$32</c:f>
              <c:numCache>
                <c:formatCode>General</c:formatCode>
                <c:ptCount val="29"/>
                <c:pt idx="0">
                  <c:v>22535.657147410537</c:v>
                </c:pt>
                <c:pt idx="1">
                  <c:v>22901.668598201704</c:v>
                </c:pt>
                <c:pt idx="2">
                  <c:v>23481.319815330327</c:v>
                </c:pt>
                <c:pt idx="3">
                  <c:v>24159.63279456057</c:v>
                </c:pt>
                <c:pt idx="4">
                  <c:v>24839.144033168075</c:v>
                </c:pt>
                <c:pt idx="5">
                  <c:v>25746.780173268689</c:v>
                </c:pt>
                <c:pt idx="6">
                  <c:v>26260.231409745447</c:v>
                </c:pt>
                <c:pt idx="7">
                  <c:v>26487.73356965492</c:v>
                </c:pt>
                <c:pt idx="8">
                  <c:v>26618.105707833856</c:v>
                </c:pt>
                <c:pt idx="9">
                  <c:v>27192.879550716407</c:v>
                </c:pt>
                <c:pt idx="10">
                  <c:v>27600.063152504295</c:v>
                </c:pt>
                <c:pt idx="11">
                  <c:v>28465.752154683134</c:v>
                </c:pt>
                <c:pt idx="12">
                  <c:v>29254.422828827359</c:v>
                </c:pt>
                <c:pt idx="13">
                  <c:v>29343.182144560618</c:v>
                </c:pt>
                <c:pt idx="14">
                  <c:v>27993.352636722717</c:v>
                </c:pt>
                <c:pt idx="15">
                  <c:v>28553.201186102593</c:v>
                </c:pt>
                <c:pt idx="16">
                  <c:v>29040.312663361845</c:v>
                </c:pt>
                <c:pt idx="17">
                  <c:v>28786.016370872308</c:v>
                </c:pt>
                <c:pt idx="18">
                  <c:v>28730.006674054646</c:v>
                </c:pt>
                <c:pt idx="19">
                  <c:v>29149.078159658264</c:v>
                </c:pt>
                <c:pt idx="20">
                  <c:v>29752.415180257154</c:v>
                </c:pt>
                <c:pt idx="21">
                  <c:v>30272.286087804114</c:v>
                </c:pt>
                <c:pt idx="22">
                  <c:v>31079.915176463008</c:v>
                </c:pt>
                <c:pt idx="23">
                  <c:v>31661.01026700564</c:v>
                </c:pt>
                <c:pt idx="24">
                  <c:v>32159.171629203309</c:v>
                </c:pt>
                <c:pt idx="25">
                  <c:v>30312.897749784435</c:v>
                </c:pt>
                <c:pt idx="26">
                  <c:v>31989.141293286459</c:v>
                </c:pt>
                <c:pt idx="27">
                  <c:v>33039.348203592388</c:v>
                </c:pt>
                <c:pt idx="28">
                  <c:v>33183.417607675045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28-4300-9153-7807479346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3611936"/>
        <c:axId val="1"/>
      </c:lineChart>
      <c:lineChart>
        <c:grouping val="standard"/>
        <c:varyColors val="0"/>
        <c:ser>
          <c:idx val="1"/>
          <c:order val="1"/>
          <c:tx>
            <c:v>Gasto</c:v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[8]Hoja1!$I$4:$I$32</c:f>
              <c:numCache>
                <c:formatCode>General</c:formatCode>
                <c:ptCount val="29"/>
                <c:pt idx="0">
                  <c:v>10343.86663066144</c:v>
                </c:pt>
                <c:pt idx="1">
                  <c:v>10580.570892369189</c:v>
                </c:pt>
                <c:pt idx="2">
                  <c:v>10590.075236713978</c:v>
                </c:pt>
                <c:pt idx="3">
                  <c:v>10654.398062401211</c:v>
                </c:pt>
                <c:pt idx="4">
                  <c:v>10805.027654428111</c:v>
                </c:pt>
                <c:pt idx="5">
                  <c:v>10993.87513398573</c:v>
                </c:pt>
                <c:pt idx="6">
                  <c:v>11186.858580551561</c:v>
                </c:pt>
                <c:pt idx="7">
                  <c:v>11363.237701381964</c:v>
                </c:pt>
                <c:pt idx="8">
                  <c:v>11499.021665784228</c:v>
                </c:pt>
                <c:pt idx="9">
                  <c:v>11584.16668860519</c:v>
                </c:pt>
                <c:pt idx="10">
                  <c:v>11730.026839814325</c:v>
                </c:pt>
                <c:pt idx="11">
                  <c:v>11898.684400657548</c:v>
                </c:pt>
                <c:pt idx="12">
                  <c:v>12023.567782648046</c:v>
                </c:pt>
                <c:pt idx="13">
                  <c:v>12324.13650071546</c:v>
                </c:pt>
                <c:pt idx="14">
                  <c:v>12736.975449708836</c:v>
                </c:pt>
                <c:pt idx="15">
                  <c:v>12906.046936118371</c:v>
                </c:pt>
                <c:pt idx="16">
                  <c:v>12951.979447859383</c:v>
                </c:pt>
                <c:pt idx="17">
                  <c:v>12953.707366892539</c:v>
                </c:pt>
                <c:pt idx="18">
                  <c:v>13014.693023346754</c:v>
                </c:pt>
                <c:pt idx="19">
                  <c:v>13087.936093686565</c:v>
                </c:pt>
                <c:pt idx="20">
                  <c:v>13091.062679313149</c:v>
                </c:pt>
                <c:pt idx="21">
                  <c:v>13228.989020370398</c:v>
                </c:pt>
                <c:pt idx="22">
                  <c:v>13302.203695526166</c:v>
                </c:pt>
                <c:pt idx="23">
                  <c:v>13519.25138401141</c:v>
                </c:pt>
                <c:pt idx="24">
                  <c:v>13699.80711404061</c:v>
                </c:pt>
                <c:pt idx="25">
                  <c:v>14580.503817646315</c:v>
                </c:pt>
                <c:pt idx="26">
                  <c:v>14906.939842671491</c:v>
                </c:pt>
                <c:pt idx="27">
                  <c:v>14768.588647005798</c:v>
                </c:pt>
                <c:pt idx="28">
                  <c:v>14667.070582592371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28-4300-9153-7807479346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853611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22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ES">
                    <a:solidFill>
                      <a:srgbClr val="FF0000"/>
                    </a:solidFill>
                  </a:rPr>
                  <a:t>PIB per cápita (euros de 2021)</a:t>
                </a:r>
              </a:p>
            </c:rich>
          </c:tx>
          <c:layout>
            <c:manualLayout>
              <c:xMode val="edge"/>
              <c:yMode val="edge"/>
              <c:x val="0"/>
              <c:y val="0.1289198389674975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853611936"/>
        <c:crosses val="autoZero"/>
        <c:crossBetween val="between"/>
        <c:majorUnit val="3000"/>
      </c:valAx>
      <c:cat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5000"/>
          <c:min val="10000"/>
        </c:scaling>
        <c:delete val="0"/>
        <c:axPos val="r"/>
        <c:title>
          <c:tx>
            <c:rich>
              <a:bodyPr/>
              <a:lstStyle/>
              <a:p>
                <a:pPr>
                  <a:defRPr sz="900" b="0" i="0" u="none" strike="noStrike" baseline="0">
                    <a:solidFill>
                      <a:sysClr val="windowText" lastClr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ES">
                    <a:solidFill>
                      <a:sysClr val="windowText" lastClr="000000"/>
                    </a:solidFill>
                  </a:rPr>
                  <a:t>Gasto corriente no financiero (€ 2021)</a:t>
                </a:r>
              </a:p>
            </c:rich>
          </c:tx>
          <c:layout>
            <c:manualLayout>
              <c:xMode val="edge"/>
              <c:yMode val="edge"/>
              <c:x val="0.95461100650462161"/>
              <c:y val="9.3306494582913971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ysClr val="windowText" lastClr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3"/>
        <c:crosses val="max"/>
        <c:crossBetween val="between"/>
        <c:majorUnit val="125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808080"/>
          </a:solidFill>
          <a:latin typeface="Arial"/>
          <a:ea typeface="Arial"/>
          <a:cs typeface="Arial"/>
        </a:defRPr>
      </a:pPr>
      <a:endParaRPr lang="es-E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'[9]% PIB_mod'!$A$34:$A$70</c:f>
              <c:numCache>
                <c:formatCode>General</c:formatCode>
                <c:ptCount val="3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</c:numCache>
            </c:numRef>
          </c:cat>
          <c:val>
            <c:numRef>
              <c:f>'[9]% PIB_mod'!$EZ$34:$EZ$67</c:f>
              <c:numCache>
                <c:formatCode>General</c:formatCode>
                <c:ptCount val="34"/>
                <c:pt idx="0">
                  <c:v>19305.957744471547</c:v>
                </c:pt>
                <c:pt idx="1">
                  <c:v>19746.584321712508</c:v>
                </c:pt>
                <c:pt idx="2">
                  <c:v>19832.987371002127</c:v>
                </c:pt>
                <c:pt idx="3">
                  <c:v>19526.893785591546</c:v>
                </c:pt>
                <c:pt idx="4">
                  <c:v>19897.112844659878</c:v>
                </c:pt>
                <c:pt idx="5">
                  <c:v>20348.75911157962</c:v>
                </c:pt>
                <c:pt idx="6">
                  <c:v>20803.535101816269</c:v>
                </c:pt>
                <c:pt idx="7">
                  <c:v>21484.528277821246</c:v>
                </c:pt>
                <c:pt idx="8">
                  <c:v>22336.844072572982</c:v>
                </c:pt>
                <c:pt idx="9">
                  <c:v>23249.924692957658</c:v>
                </c:pt>
                <c:pt idx="10">
                  <c:v>24358.135387705905</c:v>
                </c:pt>
                <c:pt idx="11">
                  <c:v>25184.698546515512</c:v>
                </c:pt>
                <c:pt idx="12">
                  <c:v>25461.842825488096</c:v>
                </c:pt>
                <c:pt idx="13">
                  <c:v>25740.924705133795</c:v>
                </c:pt>
                <c:pt idx="14">
                  <c:v>26134.165674559408</c:v>
                </c:pt>
                <c:pt idx="15">
                  <c:v>26590.135851038642</c:v>
                </c:pt>
                <c:pt idx="16">
                  <c:v>27245.562591207989</c:v>
                </c:pt>
                <c:pt idx="17">
                  <c:v>27681.37904444004</c:v>
                </c:pt>
                <c:pt idx="18">
                  <c:v>27473.162426680075</c:v>
                </c:pt>
                <c:pt idx="19">
                  <c:v>26220.120122768411</c:v>
                </c:pt>
                <c:pt idx="20">
                  <c:v>26152.910016425736</c:v>
                </c:pt>
                <c:pt idx="21">
                  <c:v>25843.474772197882</c:v>
                </c:pt>
                <c:pt idx="22">
                  <c:v>25071.785945287142</c:v>
                </c:pt>
                <c:pt idx="23">
                  <c:v>24809.191195121588</c:v>
                </c:pt>
                <c:pt idx="24">
                  <c:v>25235.683301237652</c:v>
                </c:pt>
                <c:pt idx="25">
                  <c:v>26231.859526527001</c:v>
                </c:pt>
                <c:pt idx="26">
                  <c:v>27003.853048886223</c:v>
                </c:pt>
                <c:pt idx="27">
                  <c:v>27757.572244994073</c:v>
                </c:pt>
                <c:pt idx="28">
                  <c:v>28267.14771091456</c:v>
                </c:pt>
                <c:pt idx="29">
                  <c:v>28599.968031907643</c:v>
                </c:pt>
                <c:pt idx="30">
                  <c:v>25268.177092382968</c:v>
                </c:pt>
                <c:pt idx="31">
                  <c:v>26872.240424110991</c:v>
                </c:pt>
                <c:pt idx="32">
                  <c:v>28170.110621252566</c:v>
                </c:pt>
                <c:pt idx="33">
                  <c:v>28527.812666162983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15-4609-8598-77724DCD74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3614336"/>
        <c:axId val="1"/>
      </c:line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'[9]% PIB_mod'!$FB$34:$FB$67</c:f>
              <c:numCache>
                <c:formatCode>General</c:formatCode>
                <c:ptCount val="34"/>
                <c:pt idx="0">
                  <c:v>6630.9879471947243</c:v>
                </c:pt>
                <c:pt idx="1">
                  <c:v>7120.6992911873504</c:v>
                </c:pt>
                <c:pt idx="2">
                  <c:v>7507.5241902944817</c:v>
                </c:pt>
                <c:pt idx="3">
                  <c:v>7886.8459981864153</c:v>
                </c:pt>
                <c:pt idx="4">
                  <c:v>7818.0312412275061</c:v>
                </c:pt>
                <c:pt idx="5">
                  <c:v>7662.0419880740073</c:v>
                </c:pt>
                <c:pt idx="6">
                  <c:v>7794.9840684401479</c:v>
                </c:pt>
                <c:pt idx="7">
                  <c:v>7801.9751126980191</c:v>
                </c:pt>
                <c:pt idx="8">
                  <c:v>7946.7135466295913</c:v>
                </c:pt>
                <c:pt idx="9">
                  <c:v>8057.6202401686005</c:v>
                </c:pt>
                <c:pt idx="10">
                  <c:v>8280.2493139612088</c:v>
                </c:pt>
                <c:pt idx="11">
                  <c:v>8361.9423198317891</c:v>
                </c:pt>
                <c:pt idx="12">
                  <c:v>8434.0961613421241</c:v>
                </c:pt>
                <c:pt idx="13">
                  <c:v>8498.907894039341</c:v>
                </c:pt>
                <c:pt idx="14">
                  <c:v>8629.2856846526192</c:v>
                </c:pt>
                <c:pt idx="15">
                  <c:v>8754.822522292041</c:v>
                </c:pt>
                <c:pt idx="16">
                  <c:v>8925.2007776694409</c:v>
                </c:pt>
                <c:pt idx="17">
                  <c:v>9209.9853626095701</c:v>
                </c:pt>
                <c:pt idx="18">
                  <c:v>9728.3095072473752</c:v>
                </c:pt>
                <c:pt idx="19">
                  <c:v>10421.44601185813</c:v>
                </c:pt>
                <c:pt idx="20">
                  <c:v>10519.296266710899</c:v>
                </c:pt>
                <c:pt idx="21">
                  <c:v>10603.335753617403</c:v>
                </c:pt>
                <c:pt idx="22">
                  <c:v>10408.604806759882</c:v>
                </c:pt>
                <c:pt idx="23">
                  <c:v>10550.354192184315</c:v>
                </c:pt>
                <c:pt idx="24">
                  <c:v>10624.321206995925</c:v>
                </c:pt>
                <c:pt idx="25">
                  <c:v>10667.742586305907</c:v>
                </c:pt>
                <c:pt idx="26">
                  <c:v>10732.578920082899</c:v>
                </c:pt>
                <c:pt idx="27">
                  <c:v>10716.287444174532</c:v>
                </c:pt>
                <c:pt idx="28">
                  <c:v>10942.052768073474</c:v>
                </c:pt>
                <c:pt idx="29">
                  <c:v>11239.635678036402</c:v>
                </c:pt>
                <c:pt idx="30">
                  <c:v>12113.690686233971</c:v>
                </c:pt>
                <c:pt idx="31">
                  <c:v>12121.143860905666</c:v>
                </c:pt>
                <c:pt idx="32">
                  <c:v>12231.045804139527</c:v>
                </c:pt>
                <c:pt idx="33">
                  <c:v>12122.151321917408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15-4609-8598-77724DCD74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853614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ysClr val="windowText" lastClr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38000"/>
          <c:min val="18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ysClr val="windowText" lastClr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ES">
                    <a:solidFill>
                      <a:sysClr val="windowText" lastClr="000000"/>
                    </a:solidFill>
                  </a:rPr>
                  <a:t>PIB per cápita (euros de 2022)</a:t>
                </a:r>
              </a:p>
            </c:rich>
          </c:tx>
          <c:layout>
            <c:manualLayout>
              <c:xMode val="edge"/>
              <c:yMode val="edge"/>
              <c:x val="0"/>
              <c:y val="0.1289198465576418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ysClr val="windowText" lastClr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853614336"/>
        <c:crosses val="autoZero"/>
        <c:crossBetween val="between"/>
        <c:majorUnit val="2000"/>
      </c:valAx>
      <c:cat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3088.89"/>
          <c:min val="6200"/>
        </c:scaling>
        <c:delete val="0"/>
        <c:axPos val="r"/>
        <c:title>
          <c:tx>
            <c:rich>
              <a:bodyPr/>
              <a:lstStyle/>
              <a:p>
                <a:pPr>
                  <a:defRPr sz="900" b="0" i="0" u="none" strike="noStrike" baseline="0">
                    <a:solidFill>
                      <a:sysClr val="windowText" lastClr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ES">
                    <a:solidFill>
                      <a:sysClr val="windowText" lastClr="000000"/>
                    </a:solidFill>
                  </a:rPr>
                  <a:t>Gasto corriente  (€ 2022)</a:t>
                </a:r>
              </a:p>
            </c:rich>
          </c:tx>
          <c:layout>
            <c:manualLayout>
              <c:xMode val="edge"/>
              <c:yMode val="edge"/>
              <c:x val="0.94918364983788794"/>
              <c:y val="0.2657756242008210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ysClr val="windowText" lastClr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3"/>
        <c:crosses val="max"/>
        <c:crossBetween val="between"/>
        <c:majorUnit val="688.88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808080"/>
          </a:solidFill>
          <a:latin typeface="Arial"/>
          <a:ea typeface="Arial"/>
          <a:cs typeface="Arial"/>
        </a:defRPr>
      </a:pPr>
      <a:endParaRPr lang="es-ES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0" i="0" u="none" strike="noStrike" kern="120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Horas trabajadas por Empleado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'[Descomposicion_GDP per Head.xlsx]Datos'!$C$3</c:f>
              <c:strCache>
                <c:ptCount val="1"/>
                <c:pt idx="0">
                  <c:v>Unión Europea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'https://universitatdevalencia-my.sharepoint.com/personal/jose_e_bosca_uv_es/Documents/Escritorio/work/users/Charlas_Divulgacion/Conferencia Caixa Popular/Datos-Productividad/[GDP per Head_PPC_AMECO.xlsx]Sheet1'!$F$1:$AJ$1</c:f>
              <c:numCache>
                <c:formatCode>General</c:formatCode>
                <c:ptCount val="3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</c:numCache>
            </c:numRef>
          </c:cat>
          <c:val>
            <c:numRef>
              <c:f>'[Descomposicion_GDP per Head.xlsx]Horas Empleado'!$F$4:$AJ$4</c:f>
              <c:numCache>
                <c:formatCode>0.00</c:formatCode>
                <c:ptCount val="31"/>
                <c:pt idx="0">
                  <c:v>1731.5443698263632</c:v>
                </c:pt>
                <c:pt idx="1">
                  <c:v>1732.4224960309898</c:v>
                </c:pt>
                <c:pt idx="2">
                  <c:v>1730.3701642791386</c:v>
                </c:pt>
                <c:pt idx="3">
                  <c:v>1729.5578389266077</c:v>
                </c:pt>
                <c:pt idx="4">
                  <c:v>1726.4723726977247</c:v>
                </c:pt>
                <c:pt idx="5">
                  <c:v>1711.2036586510965</c:v>
                </c:pt>
                <c:pt idx="6">
                  <c:v>1700.3497998305829</c:v>
                </c:pt>
                <c:pt idx="7">
                  <c:v>1688.6534768452711</c:v>
                </c:pt>
                <c:pt idx="8">
                  <c:v>1682.2758952810868</c:v>
                </c:pt>
                <c:pt idx="9">
                  <c:v>1689.566037338278</c:v>
                </c:pt>
                <c:pt idx="10">
                  <c:v>1684.8335016767419</c:v>
                </c:pt>
                <c:pt idx="11">
                  <c:v>1683.002854465265</c:v>
                </c:pt>
                <c:pt idx="12">
                  <c:v>1684.8589015146765</c:v>
                </c:pt>
                <c:pt idx="13">
                  <c:v>1683.2903079057858</c:v>
                </c:pt>
                <c:pt idx="14">
                  <c:v>1659.5661286178708</c:v>
                </c:pt>
                <c:pt idx="15">
                  <c:v>1664.0985762747866</c:v>
                </c:pt>
                <c:pt idx="16">
                  <c:v>1663.9329495922643</c:v>
                </c:pt>
                <c:pt idx="17">
                  <c:v>1646.8052582682255</c:v>
                </c:pt>
                <c:pt idx="18">
                  <c:v>1637.5124925917519</c:v>
                </c:pt>
                <c:pt idx="19">
                  <c:v>1637.0901048030892</c:v>
                </c:pt>
                <c:pt idx="20">
                  <c:v>1636.228595631391</c:v>
                </c:pt>
                <c:pt idx="21">
                  <c:v>1640.5354014017203</c:v>
                </c:pt>
                <c:pt idx="22">
                  <c:v>1631.4703302010873</c:v>
                </c:pt>
                <c:pt idx="23">
                  <c:v>1628.9258987293738</c:v>
                </c:pt>
                <c:pt idx="24">
                  <c:v>1623.4166623296819</c:v>
                </c:pt>
                <c:pt idx="25">
                  <c:v>1532.9897276451411</c:v>
                </c:pt>
                <c:pt idx="26">
                  <c:v>1594.9527602480016</c:v>
                </c:pt>
                <c:pt idx="27">
                  <c:v>1607.1302479767048</c:v>
                </c:pt>
                <c:pt idx="28">
                  <c:v>1610.2253746403633</c:v>
                </c:pt>
                <c:pt idx="29">
                  <c:v>1613.7040458514145</c:v>
                </c:pt>
                <c:pt idx="30">
                  <c:v>1617.0178756959799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3C-4210-8810-350AB19941F0}"/>
            </c:ext>
          </c:extLst>
        </c:ser>
        <c:ser>
          <c:idx val="2"/>
          <c:order val="2"/>
          <c:tx>
            <c:strRef>
              <c:f>'[Descomposicion_GDP per Head.xlsx]Datos'!$C$13</c:f>
              <c:strCache>
                <c:ptCount val="1"/>
                <c:pt idx="0">
                  <c:v>España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'https://universitatdevalencia-my.sharepoint.com/personal/jose_e_bosca_uv_es/Documents/Escritorio/work/users/Charlas_Divulgacion/Conferencia Caixa Popular/Datos-Productividad/[GDP per Head_PPC_AMECO.xlsx]Sheet1'!$F$1:$AJ$1</c:f>
              <c:numCache>
                <c:formatCode>General</c:formatCode>
                <c:ptCount val="3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</c:numCache>
            </c:numRef>
          </c:cat>
          <c:val>
            <c:numRef>
              <c:f>'[Descomposicion_GDP per Head.xlsx]Horas Empleado'!$F$14:$AJ$14</c:f>
              <c:numCache>
                <c:formatCode>0.00</c:formatCode>
                <c:ptCount val="31"/>
                <c:pt idx="0">
                  <c:v>1738.7938001500895</c:v>
                </c:pt>
                <c:pt idx="1">
                  <c:v>1740.3405696076479</c:v>
                </c:pt>
                <c:pt idx="2">
                  <c:v>1742.6377318385958</c:v>
                </c:pt>
                <c:pt idx="3">
                  <c:v>1751.1052137184449</c:v>
                </c:pt>
                <c:pt idx="4">
                  <c:v>1756.2734823638807</c:v>
                </c:pt>
                <c:pt idx="5">
                  <c:v>1752.8207583874539</c:v>
                </c:pt>
                <c:pt idx="6">
                  <c:v>1762.0674058266841</c:v>
                </c:pt>
                <c:pt idx="7">
                  <c:v>1763.6497382939594</c:v>
                </c:pt>
                <c:pt idx="8">
                  <c:v>1754.631634930121</c:v>
                </c:pt>
                <c:pt idx="9">
                  <c:v>1739.8991902427156</c:v>
                </c:pt>
                <c:pt idx="10">
                  <c:v>1723.7216053267289</c:v>
                </c:pt>
                <c:pt idx="11">
                  <c:v>1713.7424862155879</c:v>
                </c:pt>
                <c:pt idx="12">
                  <c:v>1701.3082699664667</c:v>
                </c:pt>
                <c:pt idx="13">
                  <c:v>1710.1259193908315</c:v>
                </c:pt>
                <c:pt idx="14">
                  <c:v>1715.8040549049238</c:v>
                </c:pt>
                <c:pt idx="15">
                  <c:v>1705.7762010468625</c:v>
                </c:pt>
                <c:pt idx="16">
                  <c:v>1710.6907652492268</c:v>
                </c:pt>
                <c:pt idx="17">
                  <c:v>1696.724590505313</c:v>
                </c:pt>
                <c:pt idx="18">
                  <c:v>1689.8240726177905</c:v>
                </c:pt>
                <c:pt idx="19">
                  <c:v>1690.5663314375934</c:v>
                </c:pt>
                <c:pt idx="20">
                  <c:v>1694.2371341423843</c:v>
                </c:pt>
                <c:pt idx="21">
                  <c:v>1701.4519152361081</c:v>
                </c:pt>
                <c:pt idx="22">
                  <c:v>1692.3965927324696</c:v>
                </c:pt>
                <c:pt idx="23">
                  <c:v>1697.6238193557508</c:v>
                </c:pt>
                <c:pt idx="24">
                  <c:v>1677.460764013555</c:v>
                </c:pt>
                <c:pt idx="25">
                  <c:v>1557.836223091374</c:v>
                </c:pt>
                <c:pt idx="26">
                  <c:v>1632.9695144900263</c:v>
                </c:pt>
                <c:pt idx="27">
                  <c:v>1652.2314970481293</c:v>
                </c:pt>
                <c:pt idx="28">
                  <c:v>1657.5162458336331</c:v>
                </c:pt>
                <c:pt idx="29">
                  <c:v>1663.3175588936103</c:v>
                </c:pt>
                <c:pt idx="30">
                  <c:v>1669.6435254491018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3C-4210-8810-350AB19941F0}"/>
            </c:ext>
          </c:extLst>
        </c:ser>
        <c:ser>
          <c:idx val="3"/>
          <c:order val="3"/>
          <c:tx>
            <c:strRef>
              <c:f>'[Descomposicion_GDP per Head.xlsx]Datos'!$C$25</c:f>
              <c:strCache>
                <c:ptCount val="1"/>
                <c:pt idx="0">
                  <c:v>Polonia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'https://universitatdevalencia-my.sharepoint.com/personal/jose_e_bosca_uv_es/Documents/Escritorio/work/users/Charlas_Divulgacion/Conferencia Caixa Popular/Datos-Productividad/[GDP per Head_PPC_AMECO.xlsx]Sheet1'!$F$1:$AJ$1</c:f>
              <c:numCache>
                <c:formatCode>General</c:formatCode>
                <c:ptCount val="3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</c:numCache>
            </c:numRef>
          </c:cat>
          <c:val>
            <c:numRef>
              <c:f>'[Descomposicion_GDP per Head.xlsx]Horas Empleado'!$F$26:$AJ$26</c:f>
              <c:numCache>
                <c:formatCode>0.00</c:formatCode>
                <c:ptCount val="31"/>
                <c:pt idx="0">
                  <c:v>2081.8900513292169</c:v>
                </c:pt>
                <c:pt idx="1">
                  <c:v>2082.0424747062989</c:v>
                </c:pt>
                <c:pt idx="2">
                  <c:v>2081.8535820413649</c:v>
                </c:pt>
                <c:pt idx="3">
                  <c:v>2081.7941436982233</c:v>
                </c:pt>
                <c:pt idx="4">
                  <c:v>2115.1632258720633</c:v>
                </c:pt>
                <c:pt idx="5">
                  <c:v>2081.6995715250127</c:v>
                </c:pt>
                <c:pt idx="6">
                  <c:v>2083.692619832615</c:v>
                </c:pt>
                <c:pt idx="7">
                  <c:v>2078.4742450767453</c:v>
                </c:pt>
                <c:pt idx="8">
                  <c:v>2084.1754801155362</c:v>
                </c:pt>
                <c:pt idx="9">
                  <c:v>2084.5330407040547</c:v>
                </c:pt>
                <c:pt idx="10">
                  <c:v>2079.049583837234</c:v>
                </c:pt>
                <c:pt idx="11">
                  <c:v>2080.5783272085441</c:v>
                </c:pt>
                <c:pt idx="12">
                  <c:v>2077.6133386997803</c:v>
                </c:pt>
                <c:pt idx="13">
                  <c:v>2069.597442139856</c:v>
                </c:pt>
                <c:pt idx="14">
                  <c:v>2053.9982519918426</c:v>
                </c:pt>
                <c:pt idx="15">
                  <c:v>2048.8019101774203</c:v>
                </c:pt>
                <c:pt idx="16">
                  <c:v>2043.5975235002234</c:v>
                </c:pt>
                <c:pt idx="17">
                  <c:v>2038.3976633128486</c:v>
                </c:pt>
                <c:pt idx="18">
                  <c:v>2034.7521307828606</c:v>
                </c:pt>
                <c:pt idx="19">
                  <c:v>2041.319687241752</c:v>
                </c:pt>
                <c:pt idx="20">
                  <c:v>2049.0106449592986</c:v>
                </c:pt>
                <c:pt idx="21">
                  <c:v>2051.4792201096911</c:v>
                </c:pt>
                <c:pt idx="22">
                  <c:v>2029.3594851363775</c:v>
                </c:pt>
                <c:pt idx="23">
                  <c:v>2002.1519535226805</c:v>
                </c:pt>
                <c:pt idx="24">
                  <c:v>1996.8837473091064</c:v>
                </c:pt>
                <c:pt idx="25">
                  <c:v>1981.344830950871</c:v>
                </c:pt>
                <c:pt idx="26">
                  <c:v>2047.6181980374665</c:v>
                </c:pt>
                <c:pt idx="27">
                  <c:v>2032.9210794417988</c:v>
                </c:pt>
                <c:pt idx="28">
                  <c:v>2026.821346254738</c:v>
                </c:pt>
                <c:pt idx="29">
                  <c:v>2027.8337968379774</c:v>
                </c:pt>
                <c:pt idx="30">
                  <c:v>2029.8606230967439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33C-4210-8810-350AB19941F0}"/>
            </c:ext>
          </c:extLst>
        </c:ser>
        <c:ser>
          <c:idx val="4"/>
          <c:order val="4"/>
          <c:tx>
            <c:strRef>
              <c:f>'[Descomposicion_GDP per Head.xlsx]Datos'!$C$19</c:f>
              <c:strCache>
                <c:ptCount val="1"/>
                <c:pt idx="0">
                  <c:v>Lituania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'https://universitatdevalencia-my.sharepoint.com/personal/jose_e_bosca_uv_es/Documents/Escritorio/work/users/Charlas_Divulgacion/Conferencia Caixa Popular/Datos-Productividad/[GDP per Head_PPC_AMECO.xlsx]Sheet1'!$F$1:$AJ$1</c:f>
              <c:numCache>
                <c:formatCode>General</c:formatCode>
                <c:ptCount val="3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</c:numCache>
            </c:numRef>
          </c:cat>
          <c:val>
            <c:numRef>
              <c:f>'[Descomposicion_GDP per Head.xlsx]Horas Empleado'!$F$20:$AJ$20</c:f>
              <c:numCache>
                <c:formatCode>0.00</c:formatCode>
                <c:ptCount val="31"/>
                <c:pt idx="0">
                  <c:v>1758.0231930960085</c:v>
                </c:pt>
                <c:pt idx="1">
                  <c:v>1755.4442217768872</c:v>
                </c:pt>
                <c:pt idx="2">
                  <c:v>1760.8551321205682</c:v>
                </c:pt>
                <c:pt idx="3">
                  <c:v>1808.0165952890791</c:v>
                </c:pt>
                <c:pt idx="4">
                  <c:v>1755.1146082791652</c:v>
                </c:pt>
                <c:pt idx="5">
                  <c:v>1876.6702393712039</c:v>
                </c:pt>
                <c:pt idx="6">
                  <c:v>1862.893642305407</c:v>
                </c:pt>
                <c:pt idx="7">
                  <c:v>1832.7718443122358</c:v>
                </c:pt>
                <c:pt idx="8">
                  <c:v>1815.6640022437246</c:v>
                </c:pt>
                <c:pt idx="9">
                  <c:v>1908.1307152477493</c:v>
                </c:pt>
                <c:pt idx="10">
                  <c:v>1911.5019345761521</c:v>
                </c:pt>
                <c:pt idx="11">
                  <c:v>1902.772878007479</c:v>
                </c:pt>
                <c:pt idx="12">
                  <c:v>1933.5591814159291</c:v>
                </c:pt>
                <c:pt idx="13">
                  <c:v>1962.1042308769966</c:v>
                </c:pt>
                <c:pt idx="14">
                  <c:v>1891.240045506257</c:v>
                </c:pt>
                <c:pt idx="15">
                  <c:v>1921.4869411953212</c:v>
                </c:pt>
                <c:pt idx="16">
                  <c:v>1896.0242211775956</c:v>
                </c:pt>
                <c:pt idx="17">
                  <c:v>1893.8066937754145</c:v>
                </c:pt>
                <c:pt idx="18">
                  <c:v>1877.0346370438942</c:v>
                </c:pt>
                <c:pt idx="19">
                  <c:v>1868.4608406410646</c:v>
                </c:pt>
                <c:pt idx="20">
                  <c:v>1894.9526578692314</c:v>
                </c:pt>
                <c:pt idx="21">
                  <c:v>1918.7928269427032</c:v>
                </c:pt>
                <c:pt idx="22">
                  <c:v>1876.4226448344223</c:v>
                </c:pt>
                <c:pt idx="23">
                  <c:v>1884.4705200637404</c:v>
                </c:pt>
                <c:pt idx="24">
                  <c:v>1886.0640979474254</c:v>
                </c:pt>
                <c:pt idx="25">
                  <c:v>1806.2628036289143</c:v>
                </c:pt>
                <c:pt idx="26">
                  <c:v>1834.5505821100585</c:v>
                </c:pt>
                <c:pt idx="27">
                  <c:v>1839.2758810572689</c:v>
                </c:pt>
                <c:pt idx="28">
                  <c:v>1856.157837247406</c:v>
                </c:pt>
                <c:pt idx="29">
                  <c:v>1864.4735947801264</c:v>
                </c:pt>
                <c:pt idx="30">
                  <c:v>1872.317231041766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33C-4210-8810-350AB19941F0}"/>
            </c:ext>
          </c:extLst>
        </c:ser>
        <c:ser>
          <c:idx val="5"/>
          <c:order val="5"/>
          <c:tx>
            <c:strRef>
              <c:f>'[Descomposicion_GDP per Head.xlsx]Datos'!$C$9</c:f>
              <c:strCache>
                <c:ptCount val="1"/>
                <c:pt idx="0">
                  <c:v>Alemania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'[Descomposicion_GDP per Head.xlsx]Horas Empleado'!$F$10:$AJ$10</c:f>
              <c:numCache>
                <c:formatCode>0.00</c:formatCode>
                <c:ptCount val="31"/>
                <c:pt idx="0">
                  <c:v>1530.5662162872613</c:v>
                </c:pt>
                <c:pt idx="1">
                  <c:v>1516.7616995559292</c:v>
                </c:pt>
                <c:pt idx="2">
                  <c:v>1507.6840168243955</c:v>
                </c:pt>
                <c:pt idx="3">
                  <c:v>1504.5460449409013</c:v>
                </c:pt>
                <c:pt idx="4">
                  <c:v>1491.5158486707567</c:v>
                </c:pt>
                <c:pt idx="5">
                  <c:v>1465.9353030947436</c:v>
                </c:pt>
                <c:pt idx="6">
                  <c:v>1458.1549963621767</c:v>
                </c:pt>
                <c:pt idx="7">
                  <c:v>1448.9159481671961</c:v>
                </c:pt>
                <c:pt idx="8">
                  <c:v>1443.4003619033056</c:v>
                </c:pt>
                <c:pt idx="9">
                  <c:v>1442.5842182815913</c:v>
                </c:pt>
                <c:pt idx="10">
                  <c:v>1432.4209508788888</c:v>
                </c:pt>
                <c:pt idx="11">
                  <c:v>1453.1809571915646</c:v>
                </c:pt>
                <c:pt idx="12">
                  <c:v>1454.0996225665474</c:v>
                </c:pt>
                <c:pt idx="13">
                  <c:v>1447.3333659826633</c:v>
                </c:pt>
                <c:pt idx="14">
                  <c:v>1405.0485294477178</c:v>
                </c:pt>
                <c:pt idx="15">
                  <c:v>1425.7405963749757</c:v>
                </c:pt>
                <c:pt idx="16">
                  <c:v>1426.9015983054112</c:v>
                </c:pt>
                <c:pt idx="17">
                  <c:v>1407.986863085747</c:v>
                </c:pt>
                <c:pt idx="18">
                  <c:v>1396.4675324675325</c:v>
                </c:pt>
                <c:pt idx="19">
                  <c:v>1400.4119753751083</c:v>
                </c:pt>
                <c:pt idx="20">
                  <c:v>1400.9507907796485</c:v>
                </c:pt>
                <c:pt idx="21">
                  <c:v>1395.597902017819</c:v>
                </c:pt>
                <c:pt idx="22">
                  <c:v>1389.1324489842038</c:v>
                </c:pt>
                <c:pt idx="23">
                  <c:v>1380.6780189898809</c:v>
                </c:pt>
                <c:pt idx="24">
                  <c:v>1373.0917042141532</c:v>
                </c:pt>
                <c:pt idx="25">
                  <c:v>1315.9122787487477</c:v>
                </c:pt>
                <c:pt idx="26">
                  <c:v>1347.6502756535658</c:v>
                </c:pt>
                <c:pt idx="27">
                  <c:v>1346.833055531187</c:v>
                </c:pt>
                <c:pt idx="28">
                  <c:v>1350.8725691782254</c:v>
                </c:pt>
                <c:pt idx="29">
                  <c:v>1356.2753036437246</c:v>
                </c:pt>
                <c:pt idx="30">
                  <c:v>1358.9899954426094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33C-4210-8810-350AB19941F0}"/>
            </c:ext>
          </c:extLst>
        </c:ser>
        <c:ser>
          <c:idx val="6"/>
          <c:order val="6"/>
          <c:tx>
            <c:strRef>
              <c:f>'[Descomposicion_GDP per Head.xlsx]Datos'!$C$31</c:f>
              <c:strCache>
                <c:ptCount val="1"/>
                <c:pt idx="0">
                  <c:v>Suecia</c:v>
                </c:pt>
              </c:strCache>
            </c:strRef>
          </c:tx>
          <c:spPr>
            <a:ln w="28575" cap="rnd">
              <a:solidFill>
                <a:srgbClr val="C0504D"/>
              </a:solidFill>
              <a:round/>
            </a:ln>
            <a:effectLst/>
          </c:spPr>
          <c:marker>
            <c:symbol val="none"/>
          </c:marker>
          <c:val>
            <c:numRef>
              <c:f>'[Descomposicion_GDP per Head.xlsx]Horas Empleado'!$F$32:$AJ$32</c:f>
              <c:numCache>
                <c:formatCode>0.00</c:formatCode>
                <c:ptCount val="31"/>
                <c:pt idx="0">
                  <c:v>1640.3916768665852</c:v>
                </c:pt>
                <c:pt idx="1">
                  <c:v>1652.9035761001012</c:v>
                </c:pt>
                <c:pt idx="2">
                  <c:v>1657.8078903945197</c:v>
                </c:pt>
                <c:pt idx="3">
                  <c:v>1656.7578864547222</c:v>
                </c:pt>
                <c:pt idx="4">
                  <c:v>1666.2411484175539</c:v>
                </c:pt>
                <c:pt idx="5">
                  <c:v>1644.8692626034613</c:v>
                </c:pt>
                <c:pt idx="6">
                  <c:v>1621.5052277647276</c:v>
                </c:pt>
                <c:pt idx="7">
                  <c:v>1598.4300906956403</c:v>
                </c:pt>
                <c:pt idx="8">
                  <c:v>1584.7532178905453</c:v>
                </c:pt>
                <c:pt idx="9">
                  <c:v>1608.3500396288871</c:v>
                </c:pt>
                <c:pt idx="10">
                  <c:v>1607.0937842055012</c:v>
                </c:pt>
                <c:pt idx="11">
                  <c:v>1605.5941816851155</c:v>
                </c:pt>
                <c:pt idx="12">
                  <c:v>1618.4037013030552</c:v>
                </c:pt>
                <c:pt idx="13">
                  <c:v>1629.0129212734782</c:v>
                </c:pt>
                <c:pt idx="14">
                  <c:v>1614.2439289844228</c:v>
                </c:pt>
                <c:pt idx="15">
                  <c:v>1642.0170339326755</c:v>
                </c:pt>
                <c:pt idx="16">
                  <c:v>1642.9546755935337</c:v>
                </c:pt>
                <c:pt idx="17">
                  <c:v>1629.1073653833544</c:v>
                </c:pt>
                <c:pt idx="18">
                  <c:v>1619.7302037546283</c:v>
                </c:pt>
                <c:pt idx="19">
                  <c:v>1621.3457472933437</c:v>
                </c:pt>
                <c:pt idx="20">
                  <c:v>1623.0298183960774</c:v>
                </c:pt>
                <c:pt idx="21">
                  <c:v>1636.5777566579206</c:v>
                </c:pt>
                <c:pt idx="22">
                  <c:v>1623.9614422844236</c:v>
                </c:pt>
                <c:pt idx="23">
                  <c:v>1623.3701799996029</c:v>
                </c:pt>
                <c:pt idx="24">
                  <c:v>1609.2455212690393</c:v>
                </c:pt>
                <c:pt idx="25">
                  <c:v>1579.06</c:v>
                </c:pt>
                <c:pt idx="26">
                  <c:v>1601.7399901136926</c:v>
                </c:pt>
                <c:pt idx="27">
                  <c:v>1595.1143451143453</c:v>
                </c:pt>
                <c:pt idx="28">
                  <c:v>1593.5176756182677</c:v>
                </c:pt>
                <c:pt idx="29">
                  <c:v>1596.7096233033401</c:v>
                </c:pt>
                <c:pt idx="30">
                  <c:v>1601.4787500950351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33C-4210-8810-350AB19941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6935632"/>
        <c:axId val="595143072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'[Descomposicion_GDP per Head.xlsx]Datos'!$C$10</c15:sqref>
                        </c15:formulaRef>
                      </c:ext>
                    </c:extLst>
                    <c:strCache>
                      <c:ptCount val="1"/>
                      <c:pt idx="0">
                        <c:v>Estonia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'https://universitatdevalencia-my.sharepoint.com/personal/jose_e_bosca_uv_es/Documents/Escritorio/work/users/Charlas_Divulgacion/Conferencia Caixa Popular/Datos-Productividad/[GDP per Head_PPC_AMECO.xlsx]Sheet1'!$F$1:$AJ$1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1995</c:v>
                      </c:pt>
                      <c:pt idx="1">
                        <c:v>1996</c:v>
                      </c:pt>
                      <c:pt idx="2">
                        <c:v>1997</c:v>
                      </c:pt>
                      <c:pt idx="3">
                        <c:v>1998</c:v>
                      </c:pt>
                      <c:pt idx="4">
                        <c:v>1999</c:v>
                      </c:pt>
                      <c:pt idx="5">
                        <c:v>2000</c:v>
                      </c:pt>
                      <c:pt idx="6">
                        <c:v>2001</c:v>
                      </c:pt>
                      <c:pt idx="7">
                        <c:v>2002</c:v>
                      </c:pt>
                      <c:pt idx="8">
                        <c:v>2003</c:v>
                      </c:pt>
                      <c:pt idx="9">
                        <c:v>2004</c:v>
                      </c:pt>
                      <c:pt idx="10">
                        <c:v>2005</c:v>
                      </c:pt>
                      <c:pt idx="11">
                        <c:v>2006</c:v>
                      </c:pt>
                      <c:pt idx="12">
                        <c:v>2007</c:v>
                      </c:pt>
                      <c:pt idx="13">
                        <c:v>2008</c:v>
                      </c:pt>
                      <c:pt idx="14">
                        <c:v>2009</c:v>
                      </c:pt>
                      <c:pt idx="15">
                        <c:v>2010</c:v>
                      </c:pt>
                      <c:pt idx="16">
                        <c:v>2011</c:v>
                      </c:pt>
                      <c:pt idx="17">
                        <c:v>2012</c:v>
                      </c:pt>
                      <c:pt idx="18">
                        <c:v>2013</c:v>
                      </c:pt>
                      <c:pt idx="19">
                        <c:v>2014</c:v>
                      </c:pt>
                      <c:pt idx="20">
                        <c:v>2015</c:v>
                      </c:pt>
                      <c:pt idx="21">
                        <c:v>2016</c:v>
                      </c:pt>
                      <c:pt idx="22">
                        <c:v>2017</c:v>
                      </c:pt>
                      <c:pt idx="23">
                        <c:v>2018</c:v>
                      </c:pt>
                      <c:pt idx="24">
                        <c:v>2019</c:v>
                      </c:pt>
                      <c:pt idx="25">
                        <c:v>2020</c:v>
                      </c:pt>
                      <c:pt idx="26">
                        <c:v>2021</c:v>
                      </c:pt>
                      <c:pt idx="27">
                        <c:v>2022</c:v>
                      </c:pt>
                      <c:pt idx="28">
                        <c:v>2023</c:v>
                      </c:pt>
                      <c:pt idx="29">
                        <c:v>2024</c:v>
                      </c:pt>
                      <c:pt idx="30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'[Descomposicion_GDP per Head.xlsx]Horas Empleado'!$F$11:$AJ$11</c15:sqref>
                        </c15:formulaRef>
                      </c:ext>
                    </c:extLst>
                    <c:numCache>
                      <c:formatCode>0.00</c:formatCode>
                      <c:ptCount val="31"/>
                      <c:pt idx="0">
                        <c:v>1896.780303030303</c:v>
                      </c:pt>
                      <c:pt idx="1">
                        <c:v>1894.132859220947</c:v>
                      </c:pt>
                      <c:pt idx="2">
                        <c:v>1900.3231017770597</c:v>
                      </c:pt>
                      <c:pt idx="3">
                        <c:v>1951.7616068488642</c:v>
                      </c:pt>
                      <c:pt idx="4">
                        <c:v>1892.9863863518863</c:v>
                      </c:pt>
                      <c:pt idx="5">
                        <c:v>1977.7891679480601</c:v>
                      </c:pt>
                      <c:pt idx="6">
                        <c:v>1970.4383282364934</c:v>
                      </c:pt>
                      <c:pt idx="7">
                        <c:v>1972.642310960068</c:v>
                      </c:pt>
                      <c:pt idx="8">
                        <c:v>1978.3729828647479</c:v>
                      </c:pt>
                      <c:pt idx="9">
                        <c:v>1986.4706864873892</c:v>
                      </c:pt>
                      <c:pt idx="10">
                        <c:v>2008.3292503674663</c:v>
                      </c:pt>
                      <c:pt idx="11">
                        <c:v>2000.934288383681</c:v>
                      </c:pt>
                      <c:pt idx="12">
                        <c:v>1998.4457569163815</c:v>
                      </c:pt>
                      <c:pt idx="13">
                        <c:v>1967.7620308363182</c:v>
                      </c:pt>
                      <c:pt idx="14">
                        <c:v>1832.1193201526187</c:v>
                      </c:pt>
                      <c:pt idx="15">
                        <c:v>1874.6579091406677</c:v>
                      </c:pt>
                      <c:pt idx="16">
                        <c:v>1918.8356164383561</c:v>
                      </c:pt>
                      <c:pt idx="17">
                        <c:v>1885.7624262847514</c:v>
                      </c:pt>
                      <c:pt idx="18">
                        <c:v>1865.8678648693626</c:v>
                      </c:pt>
                      <c:pt idx="19">
                        <c:v>1859.4549958711809</c:v>
                      </c:pt>
                      <c:pt idx="20">
                        <c:v>1851.6615829186062</c:v>
                      </c:pt>
                      <c:pt idx="21">
                        <c:v>1855.1304626220585</c:v>
                      </c:pt>
                      <c:pt idx="22">
                        <c:v>1856.7420109119253</c:v>
                      </c:pt>
                      <c:pt idx="23">
                        <c:v>1792.7092987333949</c:v>
                      </c:pt>
                      <c:pt idx="24">
                        <c:v>1779.2861500915192</c:v>
                      </c:pt>
                      <c:pt idx="25">
                        <c:v>1719.0782254271826</c:v>
                      </c:pt>
                      <c:pt idx="26">
                        <c:v>1855.5103318722599</c:v>
                      </c:pt>
                      <c:pt idx="27">
                        <c:v>1859.0031432420296</c:v>
                      </c:pt>
                      <c:pt idx="28">
                        <c:v>1861.9203329369793</c:v>
                      </c:pt>
                      <c:pt idx="29">
                        <c:v>1861.9912899834808</c:v>
                      </c:pt>
                      <c:pt idx="30">
                        <c:v>1858.2547522825923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D33C-4210-8810-350AB19941F0}"/>
                  </c:ext>
                </c:extLst>
              </c15:ser>
            </c15:filteredLineSeries>
          </c:ext>
        </c:extLst>
      </c:lineChart>
      <c:catAx>
        <c:axId val="59693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5143072"/>
        <c:crosses val="autoZero"/>
        <c:auto val="1"/>
        <c:lblAlgn val="ctr"/>
        <c:lblOffset val="100"/>
        <c:tickLblSkip val="1"/>
        <c:noMultiLvlLbl val="0"/>
      </c:catAx>
      <c:valAx>
        <c:axId val="595143072"/>
        <c:scaling>
          <c:orientation val="minMax"/>
          <c:max val="2200"/>
          <c:min val="1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100"/>
                  <a:t>Horas anuales por empleado (en miles)</a:t>
                </a:r>
              </a:p>
            </c:rich>
          </c:tx>
          <c:layout>
            <c:manualLayout>
              <c:xMode val="edge"/>
              <c:yMode val="edge"/>
              <c:x val="1.8756313051544231E-2"/>
              <c:y val="0.288553783701596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6935632"/>
        <c:crosses val="autoZero"/>
        <c:crossBetween val="between"/>
      </c:valAx>
      <c:spPr>
        <a:noFill/>
        <a:ln>
          <a:noFill/>
        </a:ln>
        <a:effectLst>
          <a:softEdge rad="368300"/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0.20287</cdr:x>
      <cdr:y>0.31468</cdr:y>
    </cdr:from>
    <cdr:to>
      <cdr:x>0.5088</cdr:x>
      <cdr:y>0.36316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966077" y="1002219"/>
          <a:ext cx="1456857" cy="1544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800" dirty="0">
              <a:solidFill>
                <a:schemeClr val="tx1"/>
              </a:solidFill>
              <a:latin typeface="Arial"/>
              <a:cs typeface="Arial"/>
            </a:rPr>
            <a:t>UE, PIB per cápita (izqda.)</a:t>
          </a:r>
        </a:p>
      </cdr:txBody>
    </cdr:sp>
  </cdr:relSizeAnchor>
  <cdr:relSizeAnchor xmlns:cdr="http://schemas.openxmlformats.org/drawingml/2006/chartDrawing">
    <cdr:from>
      <cdr:x>0.42694</cdr:x>
      <cdr:y>0.58623</cdr:y>
    </cdr:from>
    <cdr:to>
      <cdr:x>0.73312</cdr:x>
      <cdr:y>0.63496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1919060" y="1867059"/>
          <a:ext cx="1376250" cy="1551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8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rPr>
            <a:t>UE, Gasto per cápita (dcha.)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</cdr:x>
      <cdr:y>0.62332</cdr:y>
    </cdr:from>
    <cdr:to>
      <cdr:x>0.80375</cdr:x>
      <cdr:y>0.67204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413320" y="1985172"/>
          <a:ext cx="1466092" cy="1551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800" dirty="0">
              <a:solidFill>
                <a:schemeClr val="tx1"/>
              </a:solidFill>
              <a:latin typeface="Arial"/>
              <a:cs typeface="Arial"/>
            </a:rPr>
            <a:t>España, PIB per cápita (izqda.)</a:t>
          </a:r>
        </a:p>
      </cdr:txBody>
    </cdr:sp>
  </cdr:relSizeAnchor>
  <cdr:relSizeAnchor xmlns:cdr="http://schemas.openxmlformats.org/drawingml/2006/chartDrawing">
    <cdr:from>
      <cdr:x>0.4814</cdr:x>
      <cdr:y>0.21326</cdr:y>
    </cdr:from>
    <cdr:to>
      <cdr:x>0.78515</cdr:x>
      <cdr:y>0.26152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2323568" y="679217"/>
          <a:ext cx="1466093" cy="1537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8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rPr>
            <a:t>España, Gasto per cápita (dcha.)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DA49006-DE92-401C-BC9A-E01A2E9A55AD}" type="datetime1">
              <a:rPr lang="es-ES" smtClean="0"/>
              <a:t>12/02/2024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D2296-4015-4C4F-A06C-A353B4B3F106}" type="datetime1">
              <a:rPr lang="es-ES" smtClean="0"/>
              <a:pPr/>
              <a:t>12/02/2024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B9A9E5-4F7F-4A7D-9DE1-899232329269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6835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972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F7BC0-6A0F-973B-394A-9A84A177F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E8FE17C-0237-78BC-6908-6A5B6C2E8F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B5A5729-A3ED-CC67-ABB6-C7161A20DE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2BEA37-AA45-999D-BD53-248455988D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025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4C549-FFCE-CB0A-1117-DF01E82A9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72CDEF9-9843-59B0-A738-A39C541F93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7FF2914-53A0-E8AC-6353-8F1607C821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BAC9123-0BDB-96CE-9A63-0910DB939C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616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B05D6-29A2-598D-6563-35A1C6E7F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3CFC430-2F7A-61BC-041E-64C9BE1EA1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1AC9E7F-58FA-EBA5-9C32-16534E5C92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15E69D0-FB7F-78BB-88E3-97B0547683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433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A426A-FBFF-AE44-6438-2717E905D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7E4030D-127C-B5D0-80F6-5F98B8D66F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E373F85-4B99-A48A-0C24-3DAAF9A1D6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1264CD-F2B5-CE50-7EAC-0052385227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037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04E57-3CDA-D421-9684-BEE23D7F1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B42D3A6-98E8-0443-BEF8-5B0AA606A9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B66E6EB-D7E1-D127-FCAD-6827390842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3494FE-6EE2-1056-A038-7075A927CA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2625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C75F9-6883-F83A-09B0-0F23570D5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B1221B9-D82C-06CC-A053-E25F7849AC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F4EB3EE-1B6E-D579-7DBB-1AC9021D62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5F0441A-B4D8-AFCB-6D93-D844B5932B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204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EA2C4-39AC-4053-C3B1-94C72D80A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86B1E7A-52AC-664D-7F31-5728AB7528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DA61651-CA3F-DBE2-5D3F-3558CB647C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AF9DBAB-9775-D91C-8939-D186884230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772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114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8458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726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35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1930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387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662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784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15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133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622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D18A1-09C2-F8F5-8A03-36D188A7A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09A4932-19FB-1115-CBEF-3017829257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69D588C-F5D8-1A8D-F073-3F9CCF4865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EC292DB-A1A2-E25F-294B-3F38955405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249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999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035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#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#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#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5" name="Marcador de contenido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6" name="Marcador de contenido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</p:txBody>
      </p:sp>
      <p:sp>
        <p:nvSpPr>
          <p:cNvPr id="22" name="Marcador de contenido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7" name="Marcador de contenido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Caixa Popular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Retos de la Economía Española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ido d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 EL TEXTO MAESTRO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EDITAR EL TEXTO MAESTRO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Caixa Popular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Retos de la Economía Española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áfico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DEL TÍTULO MAESTRO</a:t>
            </a:r>
          </a:p>
        </p:txBody>
      </p:sp>
      <p:sp>
        <p:nvSpPr>
          <p:cNvPr id="20" name="Marcador de texto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25" name="Marcador de texto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26" name="Marcador de texto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27" name="Marcador de texto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28" name="Marcador de texto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29" name="Marcador de texto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21" name="Marcador de fecha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Caixa Popular</a:t>
            </a:r>
          </a:p>
        </p:txBody>
      </p:sp>
      <p:sp>
        <p:nvSpPr>
          <p:cNvPr id="22" name="Marcador de pie de página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Retos de la Economía Española</a:t>
            </a:r>
          </a:p>
        </p:txBody>
      </p:sp>
      <p:sp>
        <p:nvSpPr>
          <p:cNvPr id="24" name="Marcador de número de diapositiva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DEL TÍTULO MAESTRO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" name="Marcador de posición de gráfico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 gráfico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8125" y="2284624"/>
            <a:ext cx="3147332" cy="306388"/>
          </a:xfrm>
        </p:spPr>
        <p:txBody>
          <a:bodyPr rtlCol="0"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Haga clic para agregar contenido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Caixa Popular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Retos de la Economía Española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onogram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6" name="Marcador de texto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Año</a:t>
            </a:r>
          </a:p>
        </p:txBody>
      </p:sp>
      <p:sp>
        <p:nvSpPr>
          <p:cNvPr id="7" name="Marcador de texto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8" name="Marcador de texto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9" name="Marcador de texto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0" name="Marcador de texto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2" name="Marcador de texto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3" name="Marcador de texto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4" name="Marcador de texto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7" name="Marcador de texto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5" name="Marcador de texto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8" name="Marcador de texto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9" name="Marcador de texto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Año</a:t>
            </a:r>
          </a:p>
        </p:txBody>
      </p:sp>
      <p:sp>
        <p:nvSpPr>
          <p:cNvPr id="20" name="Marcador de texto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1" name="Marcador de texto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2" name="Marcador de texto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3" name="Marcador de texto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4" name="Marcador de texto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5" name="Marcador de texto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6" name="Marcador de texto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8" name="Marcador de texto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9" name="Marcador de texto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27" name="Marcador de texto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0" name="Marcador de texto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1" name="Marcador de texto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Marcador de fecha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Caixa Popular</a:t>
            </a:r>
          </a:p>
        </p:txBody>
      </p:sp>
      <p:sp>
        <p:nvSpPr>
          <p:cNvPr id="37" name="Marcador de pie de página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Retos de la Economía Española</a:t>
            </a:r>
          </a:p>
        </p:txBody>
      </p:sp>
      <p:sp>
        <p:nvSpPr>
          <p:cNvPr id="38" name="Marcador de número de diapositiva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DEL TÍTULO MAESTRO</a:t>
            </a:r>
          </a:p>
        </p:txBody>
      </p:sp>
      <p:sp>
        <p:nvSpPr>
          <p:cNvPr id="7" name="Marcador de posición de SmartArt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39084"/>
            <a:ext cx="10515600" cy="3695338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 elemento gráfico SmartArt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Caixa Popular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Retos de la Economía Española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equipo de 4 persona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DEL TÍTULO MAESTRO</a:t>
            </a:r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11558" y="5084524"/>
            <a:ext cx="2196619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6" name="Marcador de texto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17" name="Marcador de posición de imagen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707607" y="5099206"/>
            <a:ext cx="2145049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18" name="Marcador de posición de imagen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lvl="1" rtl="0"/>
            <a:r>
              <a:rPr lang="es-ES" noProof="0"/>
              <a:t>Haga clic en el icono para agregar una imagen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271" y="5099206"/>
            <a:ext cx="213298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19" name="Marcador de posición de imagen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18152" y="5084524"/>
            <a:ext cx="2132984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Caixa Popular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Retos de la Economía Española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equipo de 8 person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DEL TÍTULO MAESTRO</a:t>
            </a:r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6" name="Marcador de texto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17" name="Marcador de posición de imagen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18" name="Marcador de posición de imagen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 noProof="0"/>
              <a:t>Haga clic en el icono para agregar una imagen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19" name="Marcador de posición de imagen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55" name="Marcador de posición de imagen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4" name="Marcador de texto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62" name="Marcador de texto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56" name="Marcador de posición de imagen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9" name="Marcador de texto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63" name="Marcador de texto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57" name="Marcador de posición de imagen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s-ES" noProof="0"/>
              <a:t>Haga clic en el icono para agregar una imagen</a:t>
            </a:r>
          </a:p>
        </p:txBody>
      </p:sp>
      <p:sp>
        <p:nvSpPr>
          <p:cNvPr id="60" name="Marcador de texto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64" name="Marcador de texto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58" name="Marcador de posición de imagen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61" name="Marcador de texto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65" name="Marcador de texto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es-ES" noProof="0"/>
              <a:t>Caixa Popular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es-ES" noProof="0"/>
              <a:t>Retos de la Economía Española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DEL TÍTULO MAESTRO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Haga clic para agregar contenido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#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4" name="Marcador de contenido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Haga clic para agregar contenido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#</a:t>
            </a:r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EDITAR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Marcador de contenido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Haga clic para agregar contenido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#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2" name="Marcador de contenido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6" name="Marcador de contenido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Haga clic para agregar contenido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#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15" name="Marcador de contenido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Caixa Popular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Retos de la Economía Española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Resu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arcador de fecha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Caixa Popular</a:t>
            </a:r>
          </a:p>
        </p:txBody>
      </p:sp>
      <p:sp>
        <p:nvSpPr>
          <p:cNvPr id="22" name="Marcador de pie de página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Retos de la Economía Española</a:t>
            </a:r>
          </a:p>
        </p:txBody>
      </p:sp>
      <p:sp>
        <p:nvSpPr>
          <p:cNvPr id="24" name="Marcador de número de diapositiva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Caixa Popular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Retos de la Economía Española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er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Marcador de fecha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Caixa Popular</a:t>
            </a:r>
          </a:p>
        </p:txBody>
      </p:sp>
      <p:sp>
        <p:nvSpPr>
          <p:cNvPr id="10" name="Marcador de pie de página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Retos de la Economía Española</a:t>
            </a:r>
          </a:p>
        </p:txBody>
      </p:sp>
      <p:sp>
        <p:nvSpPr>
          <p:cNvPr id="11" name="Marcador de número de diapositiva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o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áfico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EDITAR EL TÍTULO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es-ES" noProof="0"/>
              <a:t>HAGA CLIC PARA MODIFICAR LOS ESTILOS DEL TEXTO MAESTRO</a:t>
            </a:r>
          </a:p>
        </p:txBody>
      </p:sp>
      <p:sp>
        <p:nvSpPr>
          <p:cNvPr id="17" name="Marcador de texto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es-ES" noProof="0"/>
              <a:t>HAGA CLIC PARA MODIFICAR LOS ESTILOS DEL TEXTO MAESTRO</a:t>
            </a:r>
          </a:p>
        </p:txBody>
      </p:sp>
      <p:sp>
        <p:nvSpPr>
          <p:cNvPr id="18" name="Marcador de texto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es-ES" noProof="0"/>
              <a:t>HAGA CLIC PARA MODIFICAR LOS ESTILOS DEL TEXTO MAESTRO</a:t>
            </a:r>
          </a:p>
        </p:txBody>
      </p:sp>
      <p:sp>
        <p:nvSpPr>
          <p:cNvPr id="19" name="Marcador de texto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es-ES" noProof="0"/>
              <a:t>HAGA CLIC PARA MODIFICAR LOS ESTILOS DEL TEXTO MAESTRO</a:t>
            </a:r>
          </a:p>
        </p:txBody>
      </p:sp>
      <p:sp>
        <p:nvSpPr>
          <p:cNvPr id="34" name="Marcador de texto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es-ES" noProof="0"/>
              <a:t>Haga clic para modificar los estilos del texto maestro</a:t>
            </a:r>
          </a:p>
        </p:txBody>
      </p:sp>
      <p:sp>
        <p:nvSpPr>
          <p:cNvPr id="35" name="Marcador de texto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es-ES" noProof="0"/>
              <a:t>Haga clic para modificar los estilos del texto maestro</a:t>
            </a:r>
          </a:p>
        </p:txBody>
      </p:sp>
      <p:sp>
        <p:nvSpPr>
          <p:cNvPr id="36" name="Marcador de texto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es-ES" noProof="0"/>
              <a:t>Haga clic para modificar los estilos del texto maestro</a:t>
            </a:r>
          </a:p>
        </p:txBody>
      </p:sp>
      <p:sp>
        <p:nvSpPr>
          <p:cNvPr id="37" name="Marcador de texto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es-ES" noProof="0"/>
              <a:t>Haga clic para modificar los estilos del texto maestro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es-ES" noProof="0"/>
              <a:t>Caixa Popular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 rtlCol="0"/>
          <a:lstStyle>
            <a:lvl1pPr>
              <a:defRPr sz="900"/>
            </a:lvl1pPr>
          </a:lstStyle>
          <a:p>
            <a:pPr algn="l" rtl="0"/>
            <a:r>
              <a:rPr lang="es-ES" noProof="0"/>
              <a:t>Retos de la Economía Española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de contenido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DEL TÍTULO MAESTRO</a:t>
            </a:r>
          </a:p>
        </p:txBody>
      </p:sp>
      <p:sp>
        <p:nvSpPr>
          <p:cNvPr id="15" name="Marcador de texto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17" name="Marcador de texto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31" name="Marcador de texto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AGREGAR UN SUBTÍTULO</a:t>
            </a:r>
          </a:p>
        </p:txBody>
      </p:sp>
      <p:sp>
        <p:nvSpPr>
          <p:cNvPr id="32" name="Marcador de texto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33" name="Marcador de texto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AGREGAR UN SUBTÍTULO</a:t>
            </a:r>
          </a:p>
        </p:txBody>
      </p:sp>
      <p:sp>
        <p:nvSpPr>
          <p:cNvPr id="34" name="Marcador de texto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12" name="Marcador de texto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AGREGAR UN SUBTÍTULO</a:t>
            </a:r>
          </a:p>
        </p:txBody>
      </p:sp>
      <p:sp>
        <p:nvSpPr>
          <p:cNvPr id="13" name="Marcador de texto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3A78C58-BA73-C643-89B9-4F4E162CB10F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es-ES"/>
              <a:t>Caixa Popular</a:t>
            </a:r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F3AD18C-219E-A605-06F2-42748355DF8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rtl="0"/>
            <a:r>
              <a:rPr lang="es-ES" noProof="0"/>
              <a:t>Retos de la Economía Española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AC2F2DD-B75A-154D-8808-62D1010C6CA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de contenido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DEL TÍTULO MAESTRO</a:t>
            </a:r>
          </a:p>
        </p:txBody>
      </p:sp>
      <p:sp>
        <p:nvSpPr>
          <p:cNvPr id="15" name="Marcador de texto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17" name="Marcador de texto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18" name="Marcador de texto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19" name="Marcador de texto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20" name="Marcador de texto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23" name="Marcador de texto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24" name="Marcador de texto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Caixa Popular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Retos de la Economía Española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fecha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Caixa Popular</a:t>
            </a:r>
          </a:p>
        </p:txBody>
      </p:sp>
      <p:sp>
        <p:nvSpPr>
          <p:cNvPr id="10" name="Marcador de pie de página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Retos de la Economía Española</a:t>
            </a:r>
          </a:p>
        </p:txBody>
      </p:sp>
      <p:sp>
        <p:nvSpPr>
          <p:cNvPr id="11" name="Marcador de número de diapositiva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to de secció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DEL TÍTULO MAESTRO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rcador de texto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12" name="Marcador de texto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13" name="Marcador de texto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14" name="Marcador de texto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15" name="Marcador de texto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16" name="Marcador de texto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17" name="Marcador de fecha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Caixa Popular</a:t>
            </a:r>
          </a:p>
        </p:txBody>
      </p:sp>
      <p:sp>
        <p:nvSpPr>
          <p:cNvPr id="18" name="Marcador de pie de página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Retos de la Economía Española</a:t>
            </a:r>
          </a:p>
        </p:txBody>
      </p:sp>
      <p:sp>
        <p:nvSpPr>
          <p:cNvPr id="19" name="Marcador de número de diapositiva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t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 EL TEXTO MAESTRO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EDITAR EL TEXTO MAESTRO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 EL TEXTO MAESTRO</a:t>
            </a:r>
          </a:p>
        </p:txBody>
      </p:sp>
      <p:sp>
        <p:nvSpPr>
          <p:cNvPr id="22" name="Marcador de contenido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/>
              <a:t>Caixa Popular</a:t>
            </a:r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s-ES" noProof="0"/>
              <a:t>Retos de la Economía Española</a:t>
            </a:r>
            <a:endParaRPr lang="es-ES" noProof="0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29A9086E-CC30-2FEF-F1FC-E1F28C377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ES" dirty="0"/>
              <a:t>Caixa Popular</a:t>
            </a:r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Retos de la Economía Española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79" r:id="rId13"/>
    <p:sldLayoutId id="2147483692" r:id="rId14"/>
    <p:sldLayoutId id="2147483681" r:id="rId15"/>
    <p:sldLayoutId id="2147483674" r:id="rId16"/>
    <p:sldLayoutId id="2147483675" r:id="rId17"/>
    <p:sldLayoutId id="2147483696" r:id="rId18"/>
    <p:sldLayoutId id="2147483677" r:id="rId19"/>
    <p:sldLayoutId id="2147483678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08163" y="3018408"/>
            <a:ext cx="4182356" cy="1632399"/>
          </a:xfrm>
        </p:spPr>
        <p:txBody>
          <a:bodyPr rtlCol="0"/>
          <a:lstStyle/>
          <a:p>
            <a:pPr algn="l"/>
            <a:r>
              <a:rPr lang="es-ES" sz="2400" kern="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Productividad: evolución pasada y futura y su importancia en el desarrollo económico</a:t>
            </a:r>
            <a:endParaRPr lang="es-ES" sz="2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2124" y="4883264"/>
            <a:ext cx="5558394" cy="396660"/>
          </a:xfrm>
        </p:spPr>
        <p:txBody>
          <a:bodyPr rtlCol="0">
            <a:normAutofit/>
          </a:bodyPr>
          <a:lstStyle/>
          <a:p>
            <a:pPr rtl="0"/>
            <a:r>
              <a:rPr lang="es-ES" sz="1800" dirty="0"/>
              <a:t>Javier Ferri Carreres (</a:t>
            </a:r>
            <a:r>
              <a:rPr lang="es-ES" sz="1800" dirty="0" err="1"/>
              <a:t>Universitat</a:t>
            </a:r>
            <a:r>
              <a:rPr lang="es-ES" sz="1800" dirty="0"/>
              <a:t> de València y </a:t>
            </a:r>
            <a:r>
              <a:rPr lang="es-ES" sz="1800" dirty="0" err="1"/>
              <a:t>Fedea</a:t>
            </a:r>
            <a:r>
              <a:rPr lang="es-ES" sz="1800" dirty="0"/>
              <a:t>)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3A32FB6-A6BD-6A09-B73D-71C5498C3B2F}"/>
              </a:ext>
            </a:extLst>
          </p:cNvPr>
          <p:cNvSpPr txBox="1">
            <a:spLocks/>
          </p:cNvSpPr>
          <p:nvPr/>
        </p:nvSpPr>
        <p:spPr>
          <a:xfrm>
            <a:off x="599661" y="6058059"/>
            <a:ext cx="6564464" cy="5857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800" dirty="0" err="1">
                <a:latin typeface="Frutiger-Cn"/>
              </a:rPr>
              <a:t>Fedea</a:t>
            </a:r>
            <a:r>
              <a:rPr lang="es-ES" sz="1800" dirty="0">
                <a:latin typeface="Frutiger-Cn"/>
              </a:rPr>
              <a:t> - </a:t>
            </a:r>
            <a:r>
              <a:rPr lang="es-ES" sz="1800" dirty="0" err="1">
                <a:latin typeface="Frutiger-Cn"/>
              </a:rPr>
              <a:t>cge</a:t>
            </a:r>
            <a:endParaRPr lang="es-ES" dirty="0">
              <a:latin typeface="Frutiger-Cn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1D58D2E-200D-DC9F-23F2-85F1DAFD7361}"/>
              </a:ext>
            </a:extLst>
          </p:cNvPr>
          <p:cNvSpPr txBox="1">
            <a:spLocks/>
          </p:cNvSpPr>
          <p:nvPr/>
        </p:nvSpPr>
        <p:spPr>
          <a:xfrm>
            <a:off x="9401452" y="5983550"/>
            <a:ext cx="2118355" cy="5857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800" dirty="0">
                <a:latin typeface="Frutiger-Cn"/>
              </a:rPr>
              <a:t>15</a:t>
            </a:r>
            <a:r>
              <a:rPr lang="es-ES" sz="1800" b="0" i="0" u="none" strike="noStrike" baseline="0" dirty="0">
                <a:latin typeface="Frutiger-Cn"/>
              </a:rPr>
              <a:t> febrero 2024</a:t>
            </a:r>
            <a:endParaRPr lang="es-ES" dirty="0">
              <a:latin typeface="Frutiger-Cn"/>
            </a:endParaRP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E54ABB-4929-4810-950B-2DAEA0A5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015" y="-46167"/>
            <a:ext cx="8896514" cy="913953"/>
          </a:xfrm>
        </p:spPr>
        <p:txBody>
          <a:bodyPr rtlCol="0">
            <a:normAutofit/>
          </a:bodyPr>
          <a:lstStyle/>
          <a:p>
            <a:pPr rtl="0"/>
            <a:r>
              <a:rPr lang="es-ES" sz="2800" i="1" dirty="0">
                <a:effectLst/>
                <a:ea typeface="Arial" panose="020B0604020202020204" pitchFamily="34" charset="0"/>
              </a:rPr>
              <a:t>comportamiento de la inversión, 2002-2023</a:t>
            </a:r>
            <a:endParaRPr lang="es-ES" sz="2800" dirty="0"/>
          </a:p>
        </p:txBody>
      </p:sp>
      <p:sp>
        <p:nvSpPr>
          <p:cNvPr id="9" name="Marcador de fecha 8">
            <a:extLst>
              <a:ext uri="{FF2B5EF4-FFF2-40B4-BE49-F238E27FC236}">
                <a16:creationId xmlns:a16="http://schemas.microsoft.com/office/drawing/2014/main" id="{7B78F7A0-88C5-4940-B21C-099F472F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20054"/>
            <a:ext cx="2743200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FEDEA - CGE</a:t>
            </a:r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D2186069-FC8E-433D-9BB4-942220CE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Productividad: Pasado y Futuro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20054"/>
            <a:ext cx="27432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B80E54E-07C3-DBEC-FC1F-310A299C3F91}"/>
              </a:ext>
            </a:extLst>
          </p:cNvPr>
          <p:cNvSpPr txBox="1">
            <a:spLocks/>
          </p:cNvSpPr>
          <p:nvPr/>
        </p:nvSpPr>
        <p:spPr>
          <a:xfrm>
            <a:off x="1333939" y="4576153"/>
            <a:ext cx="4214225" cy="438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000" b="0" i="1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Fuente: BBVA </a:t>
            </a:r>
            <a:r>
              <a:rPr kumimoji="0" lang="es-ES" sz="1000" b="0" i="1" u="none" strike="noStrike" kern="1200" cap="none" spc="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kumimoji="0" lang="es-ES" sz="1000" b="0" i="1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es-ES" sz="1000" b="0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s-ES" sz="1400" b="0" i="0" u="none" strike="noStrike" kern="1200" cap="none" spc="5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Marcador de contenido 5">
            <a:extLst>
              <a:ext uri="{FF2B5EF4-FFF2-40B4-BE49-F238E27FC236}">
                <a16:creationId xmlns:a16="http://schemas.microsoft.com/office/drawing/2014/main" id="{7B5DCC07-F355-E722-D0F2-6A9E3D1AC3DB}"/>
              </a:ext>
            </a:extLst>
          </p:cNvPr>
          <p:cNvSpPr txBox="1">
            <a:spLocks/>
          </p:cNvSpPr>
          <p:nvPr/>
        </p:nvSpPr>
        <p:spPr>
          <a:xfrm>
            <a:off x="6448309" y="4552300"/>
            <a:ext cx="4214225" cy="438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000" b="0" i="1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Fuente: BBVA </a:t>
            </a:r>
            <a:r>
              <a:rPr kumimoji="0" lang="es-ES" sz="1000" b="0" i="1" u="none" strike="noStrike" kern="1200" cap="none" spc="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kumimoji="0" lang="es-ES" sz="1000" b="0" i="1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es-ES" sz="1000" b="0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s-ES" sz="1400" b="0" i="0" u="none" strike="noStrike" kern="1200" cap="none" spc="5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Marcador de contenido 5">
            <a:extLst>
              <a:ext uri="{FF2B5EF4-FFF2-40B4-BE49-F238E27FC236}">
                <a16:creationId xmlns:a16="http://schemas.microsoft.com/office/drawing/2014/main" id="{F5FD88FA-6581-1F67-53EF-73AF0C7FF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0260" y="4919472"/>
            <a:ext cx="10481180" cy="149898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ea typeface="Arial" panose="020B0604020202020204" pitchFamily="34" charset="0"/>
              </a:rPr>
              <a:t>La </a:t>
            </a:r>
            <a:r>
              <a:rPr lang="es-ES" sz="1600" b="1" dirty="0">
                <a:effectLst/>
                <a:ea typeface="Arial" panose="020B0604020202020204" pitchFamily="34" charset="0"/>
              </a:rPr>
              <a:t>caída en la inversión que se observa desde 2008 es preocupante</a:t>
            </a:r>
            <a:r>
              <a:rPr lang="es-ES" sz="1600" dirty="0">
                <a:effectLst/>
                <a:ea typeface="Arial" panose="020B0604020202020204" pitchFamily="34" charset="0"/>
              </a:rPr>
              <a:t>. La inversión en capital supone una renuncia a consumir en el presente a cambio de aumentar la capacidad y generar mayores niveles de producción, productividad, renta, consumo y bienestar en el futuro.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sz="1600" b="1" dirty="0">
                <a:effectLst/>
                <a:ea typeface="Arial" panose="020B0604020202020204" pitchFamily="34" charset="0"/>
              </a:rPr>
              <a:t>La tasa de inversión (particularmente la inversión privada) es el motor del crecimiento</a:t>
            </a:r>
            <a:r>
              <a:rPr lang="es-ES" sz="1600" dirty="0">
                <a:effectLst/>
                <a:ea typeface="Arial" panose="020B0604020202020204" pitchFamily="34" charset="0"/>
              </a:rPr>
              <a:t> que, desgraciadamente, parece haber gripado en España.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ea typeface="Arial" panose="020B0604020202020204" pitchFamily="34" charset="0"/>
              </a:rPr>
              <a:t>La brecha relativa de España respecto a la </a:t>
            </a:r>
            <a:r>
              <a:rPr lang="es-ES" sz="1600">
                <a:effectLst/>
                <a:ea typeface="Arial" panose="020B0604020202020204" pitchFamily="34" charset="0"/>
              </a:rPr>
              <a:t>UE es </a:t>
            </a:r>
            <a:r>
              <a:rPr lang="es-ES" sz="1600" dirty="0">
                <a:effectLst/>
                <a:ea typeface="Arial" panose="020B0604020202020204" pitchFamily="34" charset="0"/>
              </a:rPr>
              <a:t>también muy llamativa también en términos per cápita.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CC8C876-3D55-3F97-4964-75ADFE2B4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887" y="1301176"/>
            <a:ext cx="5242039" cy="333408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045DD41-CC5A-21B1-839E-8E3719EEE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7576" y="1342028"/>
            <a:ext cx="4836175" cy="3273034"/>
          </a:xfrm>
          <a:prstGeom prst="rect">
            <a:avLst/>
          </a:prstGeom>
        </p:spPr>
      </p:pic>
      <p:sp>
        <p:nvSpPr>
          <p:cNvPr id="12" name="Marcador de contenido 5">
            <a:extLst>
              <a:ext uri="{FF2B5EF4-FFF2-40B4-BE49-F238E27FC236}">
                <a16:creationId xmlns:a16="http://schemas.microsoft.com/office/drawing/2014/main" id="{C8A51B13-452C-5C2A-F772-060EBB09F9B7}"/>
              </a:ext>
            </a:extLst>
          </p:cNvPr>
          <p:cNvSpPr txBox="1">
            <a:spLocks/>
          </p:cNvSpPr>
          <p:nvPr/>
        </p:nvSpPr>
        <p:spPr>
          <a:xfrm>
            <a:off x="1537568" y="869429"/>
            <a:ext cx="4469313" cy="6244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100" b="1" u="none" strike="noStrike" baseline="0" dirty="0">
                <a:solidFill>
                  <a:srgbClr val="121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FORMACIÓN BRUTA DE CAPITAL FIJO SIN INVERSIÓN EN VIVIENDA POR PERSONA EN EDAD DE TRABAJAR (15-64), 2002-2023.</a:t>
            </a:r>
            <a:endParaRPr kumimoji="0" lang="es-ES" sz="1100" b="1" u="none" strike="noStrike" kern="1200" cap="none" spc="5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Marcador de contenido 5">
            <a:extLst>
              <a:ext uri="{FF2B5EF4-FFF2-40B4-BE49-F238E27FC236}">
                <a16:creationId xmlns:a16="http://schemas.microsoft.com/office/drawing/2014/main" id="{CC61AD34-7E6E-0475-E2D4-5250397AE833}"/>
              </a:ext>
            </a:extLst>
          </p:cNvPr>
          <p:cNvSpPr txBox="1">
            <a:spLocks/>
          </p:cNvSpPr>
          <p:nvPr/>
        </p:nvSpPr>
        <p:spPr>
          <a:xfrm>
            <a:off x="6518000" y="866381"/>
            <a:ext cx="4469313" cy="6244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100" b="1" u="none" strike="noStrike" baseline="0" dirty="0">
                <a:solidFill>
                  <a:srgbClr val="121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FORMACIÓN BRUTA DE CAPITAL FIJO PRIVADA Y PÚBLICA SOBRE PIB, 1960-2023.</a:t>
            </a:r>
            <a:endParaRPr kumimoji="0" lang="es-ES" sz="1100" b="1" u="none" strike="noStrike" kern="1200" cap="none" spc="5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261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D9C4B-75F3-3B67-768F-A6E8B5B38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7A8985-4B45-8270-FDF4-5EB4E1964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015" y="-46167"/>
            <a:ext cx="9454718" cy="913953"/>
          </a:xfrm>
        </p:spPr>
        <p:txBody>
          <a:bodyPr rtlCol="0">
            <a:normAutofit/>
          </a:bodyPr>
          <a:lstStyle/>
          <a:p>
            <a:r>
              <a:rPr lang="es-ES" sz="2800" i="1" dirty="0"/>
              <a:t>Competencias de la población adulta (PIAAC 2012)</a:t>
            </a:r>
          </a:p>
        </p:txBody>
      </p:sp>
      <p:sp>
        <p:nvSpPr>
          <p:cNvPr id="9" name="Marcador de fecha 8">
            <a:extLst>
              <a:ext uri="{FF2B5EF4-FFF2-40B4-BE49-F238E27FC236}">
                <a16:creationId xmlns:a16="http://schemas.microsoft.com/office/drawing/2014/main" id="{C7A5F82B-83AA-A450-DDA8-E05DB274F2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20054"/>
            <a:ext cx="2743200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FEDEA - CGE</a:t>
            </a:r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E96247CF-D867-CBAD-94FE-CE725A62F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Productividad: Pasado y Futuro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97F7EC7E-7DBD-2B18-C378-D671D3C54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20054"/>
            <a:ext cx="27432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14" name="Marcador de contenido 5">
            <a:extLst>
              <a:ext uri="{FF2B5EF4-FFF2-40B4-BE49-F238E27FC236}">
                <a16:creationId xmlns:a16="http://schemas.microsoft.com/office/drawing/2014/main" id="{0A63EF5D-08FE-6423-11CD-2DE7B16E7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0260" y="5353234"/>
            <a:ext cx="10481180" cy="106521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ea typeface="Arial" panose="020B0604020202020204" pitchFamily="34" charset="0"/>
              </a:rPr>
              <a:t>En competencias numéricas y lectoras de la población adulta, </a:t>
            </a:r>
            <a:r>
              <a:rPr lang="es-ES" sz="1600" b="1" dirty="0">
                <a:effectLst/>
                <a:ea typeface="Arial" panose="020B0604020202020204" pitchFamily="34" charset="0"/>
              </a:rPr>
              <a:t>España puntúa por debajo de la media de la OCDE, muy alejada de otros países europeos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sz="1600" dirty="0">
                <a:ea typeface="Arial" panose="020B0604020202020204" pitchFamily="34" charset="0"/>
              </a:rPr>
              <a:t>El 40% de la brecha con otros países de la UE no puede explicarse por características observables, y podría explicarse por la </a:t>
            </a:r>
            <a:r>
              <a:rPr lang="es-ES" sz="1600" b="1" dirty="0">
                <a:ea typeface="Arial" panose="020B0604020202020204" pitchFamily="34" charset="0"/>
              </a:rPr>
              <a:t>menor calidad del sistema educativo </a:t>
            </a:r>
            <a:r>
              <a:rPr lang="es-ES" sz="1600" dirty="0">
                <a:ea typeface="Arial" panose="020B0604020202020204" pitchFamily="34" charset="0"/>
              </a:rPr>
              <a:t>(</a:t>
            </a:r>
            <a:r>
              <a:rPr lang="it-IT" sz="1600" dirty="0">
                <a:ea typeface="Arial" panose="020B0604020202020204" pitchFamily="34" charset="0"/>
              </a:rPr>
              <a:t>Anghel, Cuadrado and Tagliati, 2020)</a:t>
            </a:r>
            <a:endParaRPr lang="es-ES" sz="1600" dirty="0">
              <a:effectLst/>
              <a:ea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6C29DD1-9FA9-50F9-B8DD-8F0C428B5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125" y="957874"/>
            <a:ext cx="9454718" cy="364963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020FBFF-1C66-6200-B6DE-F0691BC4C03F}"/>
              </a:ext>
            </a:extLst>
          </p:cNvPr>
          <p:cNvSpPr txBox="1"/>
          <p:nvPr/>
        </p:nvSpPr>
        <p:spPr>
          <a:xfrm>
            <a:off x="2396970" y="4607511"/>
            <a:ext cx="842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Fuente: </a:t>
            </a:r>
            <a:r>
              <a:rPr lang="it-IT" sz="1400" dirty="0">
                <a:ea typeface="Arial" panose="020B0604020202020204" pitchFamily="34" charset="0"/>
              </a:rPr>
              <a:t>Anghel, Cuadrado and Tagliati, 2020, Banco de España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1780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0F5CB-6610-47E4-9992-030E05050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6E7401-61A6-2B2E-52B5-9C5E1C0A1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631" y="84626"/>
            <a:ext cx="9503762" cy="913953"/>
          </a:xfrm>
        </p:spPr>
        <p:txBody>
          <a:bodyPr rtlCol="0">
            <a:normAutofit/>
          </a:bodyPr>
          <a:lstStyle/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800" i="1" dirty="0"/>
              <a:t>LA CALIDAD DE NUESTRO SISTEMA EDUCATIVO</a:t>
            </a:r>
          </a:p>
        </p:txBody>
      </p:sp>
      <p:sp>
        <p:nvSpPr>
          <p:cNvPr id="9" name="Marcador de fecha 8">
            <a:extLst>
              <a:ext uri="{FF2B5EF4-FFF2-40B4-BE49-F238E27FC236}">
                <a16:creationId xmlns:a16="http://schemas.microsoft.com/office/drawing/2014/main" id="{7781CAC1-5557-E7D2-EDAA-5563B4E1D8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20054"/>
            <a:ext cx="2743200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FEDEA - CGE</a:t>
            </a:r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B8181883-5D69-A928-3D13-25930B0A2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Productividad: Pasado y Futuro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3B3460EE-DDEE-FB58-79FF-CEB07E77B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FD9D8A9-81F3-3747-9DC5-F8CE387DE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09168" y="1750324"/>
            <a:ext cx="4214225" cy="31146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sz="1600" noProof="1"/>
              <a:t>Entre 2000 y 2022 </a:t>
            </a:r>
            <a:r>
              <a:rPr lang="es-ES" sz="1600" b="1" noProof="1"/>
              <a:t>España acumuló una pérdida de 50 puntos en los informes PISA con respecto a la Eurozona</a:t>
            </a:r>
            <a:r>
              <a:rPr lang="es-ES" sz="1600" noProof="1"/>
              <a:t>.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sz="1600" noProof="1"/>
              <a:t>El aumento en la brecha en competencias </a:t>
            </a:r>
            <a:r>
              <a:rPr lang="es-ES" sz="1600" b="1" noProof="1"/>
              <a:t>se ha detenido, pero no revertido, desde 2012</a:t>
            </a:r>
            <a:r>
              <a:rPr lang="es-ES" sz="1600" noProof="1"/>
              <a:t>.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7AE5836E-382E-417D-9349-1278CF7A6F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242221"/>
              </p:ext>
            </p:extLst>
          </p:nvPr>
        </p:nvGraphicFramePr>
        <p:xfrm>
          <a:off x="1209233" y="1546366"/>
          <a:ext cx="5786371" cy="4026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F6A1A4C2-1D48-FF8A-050A-270DC60A7EF4}"/>
              </a:ext>
            </a:extLst>
          </p:cNvPr>
          <p:cNvSpPr txBox="1"/>
          <p:nvPr/>
        </p:nvSpPr>
        <p:spPr>
          <a:xfrm>
            <a:off x="1358283" y="5877017"/>
            <a:ext cx="56373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/>
              <a:t>Elaboración propia a partir de OCDE</a:t>
            </a:r>
          </a:p>
        </p:txBody>
      </p:sp>
    </p:spTree>
    <p:extLst>
      <p:ext uri="{BB962C8B-B14F-4D97-AF65-F5344CB8AC3E}">
        <p14:creationId xmlns:p14="http://schemas.microsoft.com/office/powerpoint/2010/main" val="546953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37A81-8CE7-8C4D-F0A0-8AA929C56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7B3F1-02ED-779A-AB1D-4CD7B61AC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015" y="-447"/>
            <a:ext cx="8896514" cy="913953"/>
          </a:xfrm>
        </p:spPr>
        <p:txBody>
          <a:bodyPr rtlCol="0">
            <a:normAutofit/>
          </a:bodyPr>
          <a:lstStyle/>
          <a:p>
            <a:pPr rtl="0"/>
            <a:r>
              <a:rPr lang="es-ES" sz="2800" i="1" dirty="0">
                <a:effectLst/>
                <a:ea typeface="Arial" panose="020B0604020202020204" pitchFamily="34" charset="0"/>
              </a:rPr>
              <a:t>TASA DE ABANDONO TEMPRANO</a:t>
            </a:r>
            <a:endParaRPr lang="es-ES" sz="2800" dirty="0"/>
          </a:p>
        </p:txBody>
      </p:sp>
      <p:sp>
        <p:nvSpPr>
          <p:cNvPr id="9" name="Marcador de fecha 8">
            <a:extLst>
              <a:ext uri="{FF2B5EF4-FFF2-40B4-BE49-F238E27FC236}">
                <a16:creationId xmlns:a16="http://schemas.microsoft.com/office/drawing/2014/main" id="{9E8EAD96-652E-52A1-826F-C1A7C4F5FE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20054"/>
            <a:ext cx="2743200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FEDEA - CGE</a:t>
            </a:r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1DBC3311-2229-667D-FDA3-1D7C8FB96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Productividad: Pasado y Futuro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4CC718C6-D184-A5C5-727D-426A993E8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20054"/>
            <a:ext cx="27432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FE86805-8C1E-E00D-1CA0-3EF18D7E4F43}"/>
              </a:ext>
            </a:extLst>
          </p:cNvPr>
          <p:cNvSpPr txBox="1">
            <a:spLocks/>
          </p:cNvSpPr>
          <p:nvPr/>
        </p:nvSpPr>
        <p:spPr>
          <a:xfrm>
            <a:off x="1333939" y="4186540"/>
            <a:ext cx="4214225" cy="438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000" b="0" i="1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S" sz="1000" i="1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Elaboración propia a partir de Eurostat</a:t>
            </a:r>
            <a:r>
              <a:rPr kumimoji="0" lang="es-ES" sz="1000" b="0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s-ES" sz="1400" b="0" i="0" u="none" strike="noStrike" kern="1200" cap="none" spc="5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Marcador de contenido 5">
            <a:extLst>
              <a:ext uri="{FF2B5EF4-FFF2-40B4-BE49-F238E27FC236}">
                <a16:creationId xmlns:a16="http://schemas.microsoft.com/office/drawing/2014/main" id="{7A90C027-153F-50FC-DE80-0D015DBC5B28}"/>
              </a:ext>
            </a:extLst>
          </p:cNvPr>
          <p:cNvSpPr txBox="1">
            <a:spLocks/>
          </p:cNvSpPr>
          <p:nvPr/>
        </p:nvSpPr>
        <p:spPr>
          <a:xfrm>
            <a:off x="6448309" y="4186540"/>
            <a:ext cx="4214225" cy="438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000" b="0" i="1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S" sz="1000" i="1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Elaboración propia a partir de Eurostat</a:t>
            </a:r>
            <a:r>
              <a:rPr kumimoji="0" lang="es-ES" sz="1000" b="0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s-ES" sz="1400" b="0" i="0" u="none" strike="noStrike" kern="1200" cap="none" spc="5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Marcador de contenido 5">
            <a:extLst>
              <a:ext uri="{FF2B5EF4-FFF2-40B4-BE49-F238E27FC236}">
                <a16:creationId xmlns:a16="http://schemas.microsoft.com/office/drawing/2014/main" id="{A2701D4C-FCF1-5697-8173-94FCBED78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0260" y="4625452"/>
            <a:ext cx="10481180" cy="18421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ea typeface="Arial" panose="020B0604020202020204" pitchFamily="34" charset="0"/>
              </a:rPr>
              <a:t>La tasa de abandono temprano de educación y formación fue </a:t>
            </a:r>
            <a:r>
              <a:rPr lang="es-ES" sz="1600" b="1" dirty="0">
                <a:effectLst/>
                <a:ea typeface="Arial" panose="020B0604020202020204" pitchFamily="34" charset="0"/>
              </a:rPr>
              <a:t>más del doble que la media de la Eurozona en 2012</a:t>
            </a:r>
            <a:r>
              <a:rPr lang="es-ES" sz="1600" dirty="0">
                <a:effectLst/>
                <a:ea typeface="Arial" panose="020B0604020202020204" pitchFamily="34" charset="0"/>
              </a:rPr>
              <a:t> (la segunda más alta, sólo por debajo de Rumanía)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sz="1600" b="1" dirty="0">
                <a:ea typeface="Arial" panose="020B0604020202020204" pitchFamily="34" charset="0"/>
              </a:rPr>
              <a:t>La tasa de abandono escolar se ha reducido de forma drástica entre 2012 y 2022, aunque todavía es un 85% superior a la media de la Eurozona</a:t>
            </a:r>
            <a:r>
              <a:rPr lang="es-ES" sz="1600" dirty="0">
                <a:ea typeface="Arial" panose="020B0604020202020204" pitchFamily="34" charset="0"/>
              </a:rPr>
              <a:t> (la segunda más alta, sólo por debajo de Rumanía)</a:t>
            </a:r>
            <a:endParaRPr lang="es-ES" sz="1600" dirty="0">
              <a:effectLst/>
              <a:ea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6E78965-F8AA-3374-61FB-69952CEE4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260" y="1206142"/>
            <a:ext cx="4584589" cy="274953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FA1FC19-B60F-5D30-41AF-288213092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8734" y="1200045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42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0669E-EB59-CC39-A859-F01E7C838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D48F3E-80C9-7980-2BBA-8A99D4FB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015" y="-447"/>
            <a:ext cx="8896514" cy="913953"/>
          </a:xfrm>
        </p:spPr>
        <p:txBody>
          <a:bodyPr rtlCol="0">
            <a:normAutofit/>
          </a:bodyPr>
          <a:lstStyle/>
          <a:p>
            <a:pPr rtl="0"/>
            <a:r>
              <a:rPr lang="es-ES" sz="2800" i="1" dirty="0"/>
              <a:t>GASTO en I+D</a:t>
            </a:r>
            <a:endParaRPr lang="es-ES" sz="2800" dirty="0"/>
          </a:p>
        </p:txBody>
      </p:sp>
      <p:sp>
        <p:nvSpPr>
          <p:cNvPr id="9" name="Marcador de fecha 8">
            <a:extLst>
              <a:ext uri="{FF2B5EF4-FFF2-40B4-BE49-F238E27FC236}">
                <a16:creationId xmlns:a16="http://schemas.microsoft.com/office/drawing/2014/main" id="{7ADEEDD3-43CB-C4EF-C4D3-455EE26179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20054"/>
            <a:ext cx="2743200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FEDEA - CGE</a:t>
            </a:r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C8DDA9A6-AB8B-9D6B-E46F-B5F03F608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Productividad: Pasado y Futuro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4789602A-BD8E-EADD-7D27-37E35FF8E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20054"/>
            <a:ext cx="27432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1AF2927-01CF-EC4F-BEDD-96333EDA4D02}"/>
              </a:ext>
            </a:extLst>
          </p:cNvPr>
          <p:cNvSpPr txBox="1">
            <a:spLocks/>
          </p:cNvSpPr>
          <p:nvPr/>
        </p:nvSpPr>
        <p:spPr>
          <a:xfrm>
            <a:off x="1333939" y="4186540"/>
            <a:ext cx="4214225" cy="438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000" b="0" i="1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S" sz="1000" i="1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Elaboración propia a partir de Eurostat</a:t>
            </a:r>
            <a:r>
              <a:rPr kumimoji="0" lang="es-ES" sz="1000" b="0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s-ES" sz="1400" b="0" i="0" u="none" strike="noStrike" kern="1200" cap="none" spc="5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Marcador de contenido 5">
            <a:extLst>
              <a:ext uri="{FF2B5EF4-FFF2-40B4-BE49-F238E27FC236}">
                <a16:creationId xmlns:a16="http://schemas.microsoft.com/office/drawing/2014/main" id="{5FCCAD02-4445-BEEE-5137-EFE26377F6BD}"/>
              </a:ext>
            </a:extLst>
          </p:cNvPr>
          <p:cNvSpPr txBox="1">
            <a:spLocks/>
          </p:cNvSpPr>
          <p:nvPr/>
        </p:nvSpPr>
        <p:spPr>
          <a:xfrm>
            <a:off x="6448309" y="4186540"/>
            <a:ext cx="4214225" cy="438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000" b="0" i="1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S" sz="1000" i="1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Elaboración propia a partir de Eurostat</a:t>
            </a:r>
            <a:r>
              <a:rPr kumimoji="0" lang="es-ES" sz="1000" b="0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s-ES" sz="1400" b="0" i="0" u="none" strike="noStrike" kern="1200" cap="none" spc="5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Marcador de contenido 5">
            <a:extLst>
              <a:ext uri="{FF2B5EF4-FFF2-40B4-BE49-F238E27FC236}">
                <a16:creationId xmlns:a16="http://schemas.microsoft.com/office/drawing/2014/main" id="{974B05A2-63DB-E143-E146-2795770D5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0260" y="4625452"/>
            <a:ext cx="10481180" cy="14379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sz="1600" b="1" dirty="0">
                <a:effectLst/>
                <a:ea typeface="Arial" panose="020B0604020202020204" pitchFamily="34" charset="0"/>
              </a:rPr>
              <a:t>El gasto total en I+D en España ha supuesto el 1,3% del PIB, lo que representa el 60% de la media de la Eurozona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sz="1600" b="1" dirty="0">
                <a:ea typeface="Arial" panose="020B0604020202020204" pitchFamily="34" charset="0"/>
              </a:rPr>
              <a:t>La situación relativa del gasto en I+D del sector empresarial es todavía peor (aproximadamente un 50% de la media), suponiendo un 0,7% del PIB</a:t>
            </a:r>
            <a:endParaRPr lang="es-ES" sz="1600" b="1" dirty="0">
              <a:effectLst/>
              <a:ea typeface="Arial" panose="020B060402020202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D31C4E8-060C-438C-A37B-E4DAE09294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6515004"/>
              </p:ext>
            </p:extLst>
          </p:nvPr>
        </p:nvGraphicFramePr>
        <p:xfrm>
          <a:off x="1063611" y="913506"/>
          <a:ext cx="4754880" cy="3132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5F297AB-FE36-4880-818D-7FC1F9E693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1950199"/>
              </p:ext>
            </p:extLst>
          </p:nvPr>
        </p:nvGraphicFramePr>
        <p:xfrm>
          <a:off x="6017877" y="913506"/>
          <a:ext cx="4754880" cy="3133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93055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4A97C-BC16-0678-B561-D5024E063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1792CB-A6A9-1B19-CAB3-03B5D60C9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015" y="-447"/>
            <a:ext cx="8896514" cy="913953"/>
          </a:xfrm>
        </p:spPr>
        <p:txBody>
          <a:bodyPr rtlCol="0">
            <a:normAutofit/>
          </a:bodyPr>
          <a:lstStyle/>
          <a:p>
            <a:pPr rtl="0"/>
            <a:r>
              <a:rPr lang="es-ES" sz="2800" i="1" dirty="0"/>
              <a:t>DINAMISMO EMPRESARIAL</a:t>
            </a:r>
            <a:endParaRPr lang="es-ES" sz="2800" dirty="0"/>
          </a:p>
        </p:txBody>
      </p:sp>
      <p:sp>
        <p:nvSpPr>
          <p:cNvPr id="9" name="Marcador de fecha 8">
            <a:extLst>
              <a:ext uri="{FF2B5EF4-FFF2-40B4-BE49-F238E27FC236}">
                <a16:creationId xmlns:a16="http://schemas.microsoft.com/office/drawing/2014/main" id="{82A55B55-42BC-78E4-8F20-96BCF9CD35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20054"/>
            <a:ext cx="2743200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FEDEA - CGE</a:t>
            </a:r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4EFC9B7D-FE11-B701-BC38-26586578A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Productividad: Pasado y Futuro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F175FB66-B448-9F63-1AE7-EF5ECC750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20054"/>
            <a:ext cx="27432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14" name="Marcador de contenido 5">
            <a:extLst>
              <a:ext uri="{FF2B5EF4-FFF2-40B4-BE49-F238E27FC236}">
                <a16:creationId xmlns:a16="http://schemas.microsoft.com/office/drawing/2014/main" id="{5B96A2AC-4DA3-016C-1D64-2BB5936E6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0260" y="5211192"/>
            <a:ext cx="10481180" cy="11422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effectLst/>
                <a:ea typeface="Arial" panose="020B0604020202020204" pitchFamily="34" charset="0"/>
              </a:rPr>
              <a:t>El porcentaje de empresas de rápido crecimiento del empleo es superior a la media de la Unión Europea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sz="1600" b="1" dirty="0">
                <a:effectLst/>
                <a:ea typeface="Arial" panose="020B0604020202020204" pitchFamily="34" charset="0"/>
              </a:rPr>
              <a:t>La tasa de entrada y salida de empresas en España está algo por debajo de la media europea, lejos de economías como Francia, Portugal o Polonia, pero por encima de Suecia, Italia y Alemania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47FFE449-31B6-16E2-6A34-D1B8A945C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724" y="916384"/>
            <a:ext cx="5104660" cy="414388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FB66EBBA-D54A-23EB-5BD5-6955D38F0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384" y="913507"/>
            <a:ext cx="5398774" cy="429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06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F1B19-98DC-A3D9-969A-438FE0F29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E1E2BC-2372-6BAA-4C94-7ED256F30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015" y="-447"/>
            <a:ext cx="8896514" cy="913953"/>
          </a:xfrm>
        </p:spPr>
        <p:txBody>
          <a:bodyPr rtlCol="0">
            <a:normAutofit/>
          </a:bodyPr>
          <a:lstStyle/>
          <a:p>
            <a:pPr rtl="0"/>
            <a:r>
              <a:rPr lang="es-ES" sz="2800" i="1" dirty="0"/>
              <a:t>DINAMISMO EMPRESARIAL</a:t>
            </a:r>
            <a:endParaRPr lang="es-ES" sz="2800" dirty="0"/>
          </a:p>
        </p:txBody>
      </p:sp>
      <p:sp>
        <p:nvSpPr>
          <p:cNvPr id="9" name="Marcador de fecha 8">
            <a:extLst>
              <a:ext uri="{FF2B5EF4-FFF2-40B4-BE49-F238E27FC236}">
                <a16:creationId xmlns:a16="http://schemas.microsoft.com/office/drawing/2014/main" id="{4D795EA6-20E0-AACC-EE3D-1386882B33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20054"/>
            <a:ext cx="2743200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FEDEA - CGE</a:t>
            </a:r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464BC5FC-595B-8CBA-3BAA-337DF0756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Productividad: Pasado y Futuro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08CB8934-420D-BAEC-7E61-A7EEE50B1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20054"/>
            <a:ext cx="27432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14" name="Marcador de contenido 5">
            <a:extLst>
              <a:ext uri="{FF2B5EF4-FFF2-40B4-BE49-F238E27FC236}">
                <a16:creationId xmlns:a16="http://schemas.microsoft.com/office/drawing/2014/main" id="{7914ED17-3052-806F-C50D-4953657E2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0260" y="5211192"/>
            <a:ext cx="10481180" cy="11422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effectLst/>
                <a:ea typeface="Arial" panose="020B0604020202020204" pitchFamily="34" charset="0"/>
              </a:rPr>
              <a:t>Las pequeñas empresas en España (menos de 50 trabajadores) representan un 94% del total de las empresas, frente al 61% en Alemania, y un 21% de la facturación del total de empresas (frente al 3% de Alemania)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E3629EC-8197-50C6-7682-A2B78D5FE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777" y="1354897"/>
            <a:ext cx="4578493" cy="365333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064D7AB-7C76-45AF-ACA8-3ABF01C26F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399" y="1354897"/>
            <a:ext cx="4584589" cy="365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83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63DED-4081-A308-665C-62EBB5963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80B8CE-E182-D6BA-E91E-FE232010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015" y="-447"/>
            <a:ext cx="8896514" cy="913953"/>
          </a:xfrm>
        </p:spPr>
        <p:txBody>
          <a:bodyPr rtlCol="0">
            <a:normAutofit/>
          </a:bodyPr>
          <a:lstStyle/>
          <a:p>
            <a:pPr rtl="0"/>
            <a:r>
              <a:rPr lang="es-ES" sz="2800" i="1" dirty="0"/>
              <a:t>CALIDAD INSTITUCIONAL Y CALIDAD REGULATORIA</a:t>
            </a:r>
            <a:endParaRPr lang="es-ES" sz="2800" dirty="0"/>
          </a:p>
        </p:txBody>
      </p:sp>
      <p:sp>
        <p:nvSpPr>
          <p:cNvPr id="9" name="Marcador de fecha 8">
            <a:extLst>
              <a:ext uri="{FF2B5EF4-FFF2-40B4-BE49-F238E27FC236}">
                <a16:creationId xmlns:a16="http://schemas.microsoft.com/office/drawing/2014/main" id="{2857DCFB-4112-7BD6-3E80-98977ABA2D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20054"/>
            <a:ext cx="2743200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FEDEA - CGE</a:t>
            </a:r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FB025D89-48BD-D97B-AAA3-572E9F6F7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Productividad: Pasado y Futuro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2FEAC22E-AF10-FAC5-C58D-027073A3C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20054"/>
            <a:ext cx="27432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FE6CC8F-0BDB-A59A-0ECC-4A5F090E33B7}"/>
              </a:ext>
            </a:extLst>
          </p:cNvPr>
          <p:cNvSpPr txBox="1">
            <a:spLocks/>
          </p:cNvSpPr>
          <p:nvPr/>
        </p:nvSpPr>
        <p:spPr>
          <a:xfrm>
            <a:off x="1333939" y="4186540"/>
            <a:ext cx="4214225" cy="438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000" b="0" i="1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S" sz="1000" i="1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Elaboración propia a partir del WGI</a:t>
            </a:r>
            <a:r>
              <a:rPr kumimoji="0" lang="es-ES" sz="1000" b="0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s-ES" sz="1400" b="0" i="0" u="none" strike="noStrike" kern="1200" cap="none" spc="5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Marcador de contenido 5">
            <a:extLst>
              <a:ext uri="{FF2B5EF4-FFF2-40B4-BE49-F238E27FC236}">
                <a16:creationId xmlns:a16="http://schemas.microsoft.com/office/drawing/2014/main" id="{B4A8A236-BD14-3C67-D2B8-EA8394DEBFB9}"/>
              </a:ext>
            </a:extLst>
          </p:cNvPr>
          <p:cNvSpPr txBox="1">
            <a:spLocks/>
          </p:cNvSpPr>
          <p:nvPr/>
        </p:nvSpPr>
        <p:spPr>
          <a:xfrm>
            <a:off x="6448309" y="4186540"/>
            <a:ext cx="4214225" cy="438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000" b="0" i="1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S" sz="1000" i="1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Elaboración propia a partir del WGI</a:t>
            </a:r>
            <a:r>
              <a:rPr kumimoji="0" lang="es-ES" sz="1000" b="0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s-ES" sz="1400" b="0" i="0" u="none" strike="noStrike" kern="1200" cap="none" spc="5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Marcador de contenido 5">
            <a:extLst>
              <a:ext uri="{FF2B5EF4-FFF2-40B4-BE49-F238E27FC236}">
                <a16:creationId xmlns:a16="http://schemas.microsoft.com/office/drawing/2014/main" id="{00C189D1-B1C5-1E33-7020-E0AB443DB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0260" y="4625452"/>
            <a:ext cx="10481180" cy="184219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sz="1600" b="1" dirty="0">
                <a:effectLst/>
                <a:ea typeface="Arial" panose="020B0604020202020204" pitchFamily="34" charset="0"/>
              </a:rPr>
              <a:t>Desde el año 2000 la calidad institucional </a:t>
            </a:r>
            <a:r>
              <a:rPr lang="es-ES" sz="1600" dirty="0">
                <a:effectLst/>
                <a:ea typeface="Arial" panose="020B0604020202020204" pitchFamily="34" charset="0"/>
              </a:rPr>
              <a:t>(Efectividad del gobierno + calidad regulatoria + estado de derecho + control de la corrupción) </a:t>
            </a:r>
            <a:r>
              <a:rPr lang="es-ES" sz="1600" b="1" dirty="0">
                <a:effectLst/>
                <a:ea typeface="Arial" panose="020B0604020202020204" pitchFamily="34" charset="0"/>
              </a:rPr>
              <a:t>se ha reducido casi en 60 puntos porcentuales con respecto a la media de la Unión Europea</a:t>
            </a:r>
            <a:r>
              <a:rPr lang="es-ES" sz="1600" dirty="0">
                <a:effectLst/>
                <a:ea typeface="Arial" panose="020B0604020202020204" pitchFamily="34" charset="0"/>
              </a:rPr>
              <a:t>, pasando de estar un 37% por encima de la media en 2000 a estar un 20% por debajo en 2022.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ea typeface="Arial" panose="020B0604020202020204" pitchFamily="34" charset="0"/>
              </a:rPr>
              <a:t>En </a:t>
            </a:r>
            <a:r>
              <a:rPr lang="es-ES" sz="1600" b="1" dirty="0">
                <a:effectLst/>
                <a:ea typeface="Arial" panose="020B0604020202020204" pitchFamily="34" charset="0"/>
              </a:rPr>
              <a:t>calidad regulatoria</a:t>
            </a:r>
            <a:r>
              <a:rPr lang="es-ES" sz="1600" dirty="0">
                <a:effectLst/>
                <a:ea typeface="Arial" panose="020B0604020202020204" pitchFamily="34" charset="0"/>
              </a:rPr>
              <a:t>, después de estar un 20% por encima de la media europe</a:t>
            </a:r>
            <a:r>
              <a:rPr lang="es-ES" sz="1600" dirty="0">
                <a:ea typeface="Arial" panose="020B0604020202020204" pitchFamily="34" charset="0"/>
              </a:rPr>
              <a:t>a a principios del siglo XXI, nos situamos </a:t>
            </a:r>
            <a:r>
              <a:rPr lang="es-ES" sz="1600" b="1" dirty="0">
                <a:ea typeface="Arial" panose="020B0604020202020204" pitchFamily="34" charset="0"/>
              </a:rPr>
              <a:t>un 30% por debajo en 2022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ea typeface="Arial" panose="020B0604020202020204" pitchFamily="34" charset="0"/>
              </a:rPr>
              <a:t>En </a:t>
            </a:r>
            <a:r>
              <a:rPr lang="es-ES" sz="1600" b="1" dirty="0">
                <a:effectLst/>
                <a:ea typeface="Arial" panose="020B0604020202020204" pitchFamily="34" charset="0"/>
              </a:rPr>
              <a:t>rendición de cuentas</a:t>
            </a:r>
            <a:r>
              <a:rPr lang="es-ES" sz="1600" dirty="0">
                <a:effectLst/>
                <a:ea typeface="Arial" panose="020B0604020202020204" pitchFamily="34" charset="0"/>
              </a:rPr>
              <a:t> las cosas no han ido mejor, con una </a:t>
            </a:r>
            <a:r>
              <a:rPr lang="es-ES" sz="1600" b="1" dirty="0">
                <a:effectLst/>
                <a:ea typeface="Arial" panose="020B0604020202020204" pitchFamily="34" charset="0"/>
              </a:rPr>
              <a:t>caída del 50% con especto a la media de la UE</a:t>
            </a:r>
            <a:endParaRPr lang="es-ES" sz="1600" dirty="0">
              <a:effectLst/>
              <a:ea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01E52F3-0130-6180-8D83-384078C1F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937" y="986431"/>
            <a:ext cx="4450466" cy="324335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954DED8-D432-AF25-E3D8-4B3F35D43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548" y="980334"/>
            <a:ext cx="4651651" cy="32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55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6598" y="754603"/>
            <a:ext cx="8759426" cy="489082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b="1" i="0" u="none" strike="noStrike" baseline="0" dirty="0">
                <a:solidFill>
                  <a:srgbClr val="131819"/>
                </a:solidFill>
              </a:rPr>
              <a:t>Apostar por mejorar la formación del capital humano: consensuar reformas educativas sensatas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rgbClr val="131819"/>
                </a:solidFill>
              </a:rPr>
              <a:t>Romper la inercia que el sustrato familiar impone sobre el capital humano: guarderías obligatorias de calidad</a:t>
            </a:r>
            <a:r>
              <a:rPr lang="es-ES" sz="1800" b="1" i="0" u="none" strike="noStrike" baseline="0" dirty="0">
                <a:solidFill>
                  <a:srgbClr val="131819"/>
                </a:solidFill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b="1" i="0" u="none" strike="noStrike" baseline="0" dirty="0">
                <a:solidFill>
                  <a:srgbClr val="131819"/>
                </a:solidFill>
              </a:rPr>
              <a:t>Recompensar el mérito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rgbClr val="131819"/>
                </a:solidFill>
              </a:rPr>
              <a:t>Rendir cuentas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b="1" i="0" u="none" strike="noStrike" baseline="0" dirty="0">
                <a:solidFill>
                  <a:srgbClr val="131819"/>
                </a:solidFill>
              </a:rPr>
              <a:t>Evaluar políticas de forma independiente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b="0" i="0" u="none" strike="noStrike" baseline="0" dirty="0">
                <a:solidFill>
                  <a:srgbClr val="131819"/>
                </a:solidFill>
              </a:rPr>
              <a:t>Apostar por el I+D y el emprendimiento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b="0" i="0" u="none" strike="noStrike" baseline="0" dirty="0">
                <a:solidFill>
                  <a:srgbClr val="131819"/>
                </a:solidFill>
              </a:rPr>
              <a:t>Acelerar la transformación digital del tejido productivo y de la Administración.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noProof="1">
                <a:solidFill>
                  <a:srgbClr val="131819"/>
                </a:solidFill>
              </a:rPr>
              <a:t>Reducir trabas administrativas y normativas.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noProof="1">
                <a:solidFill>
                  <a:srgbClr val="131819"/>
                </a:solidFill>
              </a:rPr>
              <a:t>Seguir flexibilizando el mercado de trabajo.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noProof="1">
                <a:solidFill>
                  <a:srgbClr val="131819"/>
                </a:solidFill>
              </a:rPr>
              <a:t>Aumentar la inserción laboral en el contexto actual de envejecimiento de la población.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noProof="1">
                <a:solidFill>
                  <a:srgbClr val="131819"/>
                </a:solidFill>
              </a:rPr>
              <a:t>Aprovechar la transición energética y ambiental ya que España tiene un gran potencial en energías renovables.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noProof="1">
                <a:solidFill>
                  <a:srgbClr val="131819"/>
                </a:solidFill>
              </a:rPr>
              <a:t>Llevar a cabo una reforma fiscal que busque un mejor equilibrio entre eficiencia y equidad.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noProof="1">
                <a:solidFill>
                  <a:srgbClr val="131819"/>
                </a:solidFill>
              </a:rPr>
              <a:t>Evaluar las Políticas Públicas. </a:t>
            </a:r>
            <a:endParaRPr lang="es-ES" noProof="1"/>
          </a:p>
        </p:txBody>
      </p:sp>
      <p:sp>
        <p:nvSpPr>
          <p:cNvPr id="12" name="Marcador de fecha 11">
            <a:extLst>
              <a:ext uri="{FF2B5EF4-FFF2-40B4-BE49-F238E27FC236}">
                <a16:creationId xmlns:a16="http://schemas.microsoft.com/office/drawing/2014/main" id="{5909F2DC-F097-42AB-88E7-0CA09BD5E2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FEDEA - CGE</a:t>
            </a:r>
          </a:p>
        </p:txBody>
      </p:sp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F4A37AA9-0BEE-42AC-8CC0-AE5B86635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Productividad: Pasado y Futuro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21" name="Título 3">
            <a:extLst>
              <a:ext uri="{FF2B5EF4-FFF2-40B4-BE49-F238E27FC236}">
                <a16:creationId xmlns:a16="http://schemas.microsoft.com/office/drawing/2014/main" id="{26F98EB5-E646-61FB-2D15-1B77A42AE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628" y="-21000"/>
            <a:ext cx="8421688" cy="899890"/>
          </a:xfrm>
        </p:spPr>
        <p:txBody>
          <a:bodyPr rtlCol="0"/>
          <a:lstStyle/>
          <a:p>
            <a:pPr rtl="0"/>
            <a:r>
              <a:rPr lang="es-ES" sz="2800" dirty="0"/>
              <a:t>aumentar la productividad en España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38622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199" y="1615736"/>
            <a:ext cx="5063231" cy="1524735"/>
          </a:xfrm>
        </p:spPr>
        <p:txBody>
          <a:bodyPr rtlCol="0"/>
          <a:lstStyle/>
          <a:p>
            <a:pPr rtl="0"/>
            <a:r>
              <a:rPr lang="es-ES" sz="4000" dirty="0"/>
              <a:t>MUCHAS GRACIAS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AFFC60-19C3-4901-93F7-7AAF4C09F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5063230" cy="2004161"/>
          </a:xfrm>
        </p:spPr>
        <p:txBody>
          <a:bodyPr rtlCol="0">
            <a:normAutofit/>
          </a:bodyPr>
          <a:lstStyle/>
          <a:p>
            <a:pPr rtl="0"/>
            <a:r>
              <a:rPr lang="es-ES" sz="2400" dirty="0"/>
              <a:t>Javier Ferri</a:t>
            </a:r>
          </a:p>
          <a:p>
            <a:pPr rtl="0"/>
            <a:r>
              <a:rPr lang="es-ES" sz="2400" dirty="0"/>
              <a:t>(</a:t>
            </a:r>
            <a:r>
              <a:rPr lang="es-ES" sz="2400" dirty="0" err="1"/>
              <a:t>Universitat</a:t>
            </a:r>
            <a:r>
              <a:rPr lang="es-ES" sz="2400" dirty="0"/>
              <a:t> de València y </a:t>
            </a:r>
            <a:r>
              <a:rPr lang="es-ES" sz="2400" dirty="0" err="1"/>
              <a:t>Fedea</a:t>
            </a:r>
            <a:r>
              <a:rPr lang="es-ES" sz="2400" dirty="0"/>
              <a:t>)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DA7980-C870-4C9A-84FA-4120D8AF5D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/>
          <a:p>
            <a:pPr rtl="0"/>
            <a:r>
              <a:rPr lang="es-ES" dirty="0"/>
              <a:t>FEDEA - CGE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FADE42-1A3F-40C8-A071-E57644F3D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/>
          <a:p>
            <a:pPr rtl="0"/>
            <a:r>
              <a:rPr lang="es-ES" dirty="0" err="1"/>
              <a:t>Productividad:Pasado</a:t>
            </a:r>
            <a:r>
              <a:rPr lang="es-ES" dirty="0"/>
              <a:t> y Futuro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DCFF82-B70F-4971-9182-7C3AEA3C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s-ES" smtClean="0"/>
              <a:pPr rtl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974" y="2617610"/>
            <a:ext cx="9130051" cy="1325563"/>
          </a:xfrm>
        </p:spPr>
        <p:txBody>
          <a:bodyPr rtlCol="0">
            <a:noAutofit/>
          </a:bodyPr>
          <a:lstStyle/>
          <a:p>
            <a:pPr rtl="0"/>
            <a:r>
              <a:rPr lang="es-ES" sz="3600"/>
              <a:t>Falta de convergencia:</a:t>
            </a:r>
            <a:br>
              <a:rPr lang="es-ES" sz="3600"/>
            </a:br>
            <a:r>
              <a:rPr lang="es-ES" sz="3600"/>
              <a:t> la productividad </a:t>
            </a:r>
            <a:br>
              <a:rPr lang="es-ES" sz="3600"/>
            </a:br>
            <a:br>
              <a:rPr lang="es-ES" sz="3600"/>
            </a:br>
            <a:br>
              <a:rPr lang="es-ES" sz="3600"/>
            </a:br>
            <a:r>
              <a:rPr lang="es-ES" sz="3600"/>
              <a:t>evolución de la renta per cápita de España frente a europa</a:t>
            </a:r>
            <a:endParaRPr lang="es-ES" sz="3600" dirty="0"/>
          </a:p>
        </p:txBody>
      </p:sp>
      <p:sp>
        <p:nvSpPr>
          <p:cNvPr id="80" name="Marcador de fecha 79">
            <a:extLst>
              <a:ext uri="{FF2B5EF4-FFF2-40B4-BE49-F238E27FC236}">
                <a16:creationId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FEDEA - CGE</a:t>
            </a:r>
          </a:p>
        </p:txBody>
      </p:sp>
      <p:sp>
        <p:nvSpPr>
          <p:cNvPr id="81" name="Marcador de pie de página 80">
            <a:extLst>
              <a:ext uri="{FF2B5EF4-FFF2-40B4-BE49-F238E27FC236}">
                <a16:creationId xmlns:a16="http://schemas.microsoft.com/office/drawing/2014/main" id="{E94F1D24-E4A1-4B59-B57E-A28453963B88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Productividad: Pasado y Futuro</a:t>
            </a:r>
          </a:p>
        </p:txBody>
      </p:sp>
      <p:sp>
        <p:nvSpPr>
          <p:cNvPr id="82" name="Marcador de número de diapositiva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843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E54ABB-4929-4810-950B-2DAEA0A5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015" y="-447"/>
            <a:ext cx="8896514" cy="913953"/>
          </a:xfrm>
        </p:spPr>
        <p:txBody>
          <a:bodyPr rtlCol="0">
            <a:normAutofit/>
          </a:bodyPr>
          <a:lstStyle/>
          <a:p>
            <a:pPr rtl="0"/>
            <a:r>
              <a:rPr lang="es-ES" sz="2800" i="1" dirty="0">
                <a:effectLst/>
                <a:ea typeface="Arial" panose="020B0604020202020204" pitchFamily="34" charset="0"/>
              </a:rPr>
              <a:t>PIB per cápita y gasto público corriente per cápita, 1990-2023</a:t>
            </a:r>
            <a:endParaRPr lang="es-ES" sz="2800" dirty="0"/>
          </a:p>
        </p:txBody>
      </p:sp>
      <p:sp>
        <p:nvSpPr>
          <p:cNvPr id="9" name="Marcador de fecha 8">
            <a:extLst>
              <a:ext uri="{FF2B5EF4-FFF2-40B4-BE49-F238E27FC236}">
                <a16:creationId xmlns:a16="http://schemas.microsoft.com/office/drawing/2014/main" id="{7B78F7A0-88C5-4940-B21C-099F472F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20054"/>
            <a:ext cx="2743200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FEDEA - CGE</a:t>
            </a:r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D2186069-FC8E-433D-9BB4-942220CE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Productividad: Pasado y Futuro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20054"/>
            <a:ext cx="27432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B80E54E-07C3-DBEC-FC1F-310A299C3F91}"/>
              </a:ext>
            </a:extLst>
          </p:cNvPr>
          <p:cNvSpPr txBox="1">
            <a:spLocks/>
          </p:cNvSpPr>
          <p:nvPr/>
        </p:nvSpPr>
        <p:spPr>
          <a:xfrm>
            <a:off x="1333939" y="4186540"/>
            <a:ext cx="4214225" cy="438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000" b="0" i="1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Fuente: BBVA </a:t>
            </a:r>
            <a:r>
              <a:rPr kumimoji="0" lang="es-ES" sz="1000" b="0" i="1" u="none" strike="noStrike" kern="1200" cap="none" spc="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kumimoji="0" lang="es-ES" sz="1000" b="0" i="1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es-ES" sz="1000" b="0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s-ES" sz="1400" b="0" i="0" u="none" strike="noStrike" kern="1200" cap="none" spc="5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110B4525-89F4-B871-C092-BF23F822E8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3327975"/>
              </p:ext>
            </p:extLst>
          </p:nvPr>
        </p:nvGraphicFramePr>
        <p:xfrm>
          <a:off x="1333938" y="1001686"/>
          <a:ext cx="4762061" cy="3184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5FA3A8E2-3BC5-7B7A-2AF6-61F231CD33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1494464"/>
              </p:ext>
            </p:extLst>
          </p:nvPr>
        </p:nvGraphicFramePr>
        <p:xfrm>
          <a:off x="6448308" y="1001687"/>
          <a:ext cx="4826641" cy="3184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Marcador de contenido 5">
            <a:extLst>
              <a:ext uri="{FF2B5EF4-FFF2-40B4-BE49-F238E27FC236}">
                <a16:creationId xmlns:a16="http://schemas.microsoft.com/office/drawing/2014/main" id="{7B5DCC07-F355-E722-D0F2-6A9E3D1AC3DB}"/>
              </a:ext>
            </a:extLst>
          </p:cNvPr>
          <p:cNvSpPr txBox="1">
            <a:spLocks/>
          </p:cNvSpPr>
          <p:nvPr/>
        </p:nvSpPr>
        <p:spPr>
          <a:xfrm>
            <a:off x="6448309" y="4186540"/>
            <a:ext cx="4214225" cy="438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000" b="0" i="1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Fuente: BBVA </a:t>
            </a:r>
            <a:r>
              <a:rPr kumimoji="0" lang="es-ES" sz="1000" b="0" i="1" u="none" strike="noStrike" kern="1200" cap="none" spc="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kumimoji="0" lang="es-ES" sz="1000" b="0" i="1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es-ES" sz="1000" b="0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s-ES" sz="1400" b="0" i="0" u="none" strike="noStrike" kern="1200" cap="none" spc="5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Marcador de contenido 5">
            <a:extLst>
              <a:ext uri="{FF2B5EF4-FFF2-40B4-BE49-F238E27FC236}">
                <a16:creationId xmlns:a16="http://schemas.microsoft.com/office/drawing/2014/main" id="{F5FD88FA-6581-1F67-53EF-73AF0C7FF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0260" y="4625452"/>
            <a:ext cx="10481180" cy="18421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ea typeface="Arial" panose="020B0604020202020204" pitchFamily="34" charset="0"/>
              </a:rPr>
              <a:t>Con las previsiones de BBVA </a:t>
            </a:r>
            <a:r>
              <a:rPr lang="es-ES" sz="1600" dirty="0" err="1">
                <a:effectLst/>
                <a:ea typeface="Arial" panose="020B0604020202020204" pitchFamily="34" charset="0"/>
              </a:rPr>
              <a:t>Research</a:t>
            </a:r>
            <a:r>
              <a:rPr lang="es-ES" sz="1600" dirty="0">
                <a:effectLst/>
                <a:ea typeface="Arial" panose="020B0604020202020204" pitchFamily="34" charset="0"/>
              </a:rPr>
              <a:t>, </a:t>
            </a:r>
            <a:r>
              <a:rPr lang="es-ES" sz="1600" b="1" dirty="0">
                <a:effectLst/>
                <a:ea typeface="Arial" panose="020B0604020202020204" pitchFamily="34" charset="0"/>
              </a:rPr>
              <a:t>entre 2008 y 2023 el PIB per cápita aumentará un 3,8% acumulado</a:t>
            </a:r>
            <a:r>
              <a:rPr lang="es-ES" sz="1600" dirty="0">
                <a:effectLst/>
                <a:ea typeface="Arial" panose="020B0604020202020204" pitchFamily="34" charset="0"/>
              </a:rPr>
              <a:t>, mientras </a:t>
            </a:r>
            <a:r>
              <a:rPr lang="es-ES" sz="1600" b="1" dirty="0">
                <a:effectLst/>
                <a:ea typeface="Arial" panose="020B0604020202020204" pitchFamily="34" charset="0"/>
              </a:rPr>
              <a:t>el gasto público corriente </a:t>
            </a:r>
            <a:r>
              <a:rPr lang="es-ES" sz="1600" dirty="0">
                <a:effectLst/>
                <a:ea typeface="Arial" panose="020B0604020202020204" pitchFamily="34" charset="0"/>
              </a:rPr>
              <a:t>(gasto total sin inversión pública ni intereses) lo hará en </a:t>
            </a:r>
            <a:r>
              <a:rPr lang="es-ES" sz="1600" b="1" dirty="0">
                <a:effectLst/>
                <a:ea typeface="Arial" panose="020B0604020202020204" pitchFamily="34" charset="0"/>
              </a:rPr>
              <a:t>un 24,6%</a:t>
            </a:r>
            <a:r>
              <a:rPr lang="es-ES" sz="1600" dirty="0">
                <a:effectLst/>
                <a:ea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ea typeface="Arial" panose="020B0604020202020204" pitchFamily="34" charset="0"/>
              </a:rPr>
              <a:t>Esta </a:t>
            </a:r>
            <a:r>
              <a:rPr lang="es-ES" sz="1600" b="1" dirty="0">
                <a:effectLst/>
                <a:ea typeface="Arial" panose="020B0604020202020204" pitchFamily="34" charset="0"/>
              </a:rPr>
              <a:t>divergencia es menor en la UE</a:t>
            </a:r>
            <a:r>
              <a:rPr lang="es-ES" sz="1600" dirty="0">
                <a:effectLst/>
                <a:ea typeface="Arial" panose="020B0604020202020204" pitchFamily="34" charset="0"/>
              </a:rPr>
              <a:t>, en donde el </a:t>
            </a:r>
            <a:r>
              <a:rPr lang="es-ES" sz="1600" dirty="0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PIB per cápita ha crecido un 13,1% </a:t>
            </a:r>
            <a:r>
              <a:rPr lang="es-ES" sz="1600" dirty="0">
                <a:effectLst/>
                <a:ea typeface="Arial" panose="020B0604020202020204" pitchFamily="34" charset="0"/>
              </a:rPr>
              <a:t>y el </a:t>
            </a:r>
            <a:r>
              <a:rPr lang="es-ES" sz="1600" b="1" dirty="0">
                <a:effectLst/>
                <a:ea typeface="Arial" panose="020B0604020202020204" pitchFamily="34" charset="0"/>
              </a:rPr>
              <a:t>gasto corriente per cápita un 19% </a:t>
            </a:r>
            <a:r>
              <a:rPr lang="es-ES" sz="1600" dirty="0">
                <a:effectLst/>
                <a:ea typeface="Arial" panose="020B0604020202020204" pitchFamily="34" charset="0"/>
              </a:rPr>
              <a:t>entre 2008 y 2023.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ea typeface="Arial" panose="020B0604020202020204" pitchFamily="34" charset="0"/>
              </a:rPr>
              <a:t>España: </a:t>
            </a:r>
            <a:r>
              <a:rPr lang="es-ES" sz="1600" b="1" dirty="0">
                <a:effectLst/>
                <a:ea typeface="Arial" panose="020B0604020202020204" pitchFamily="34" charset="0"/>
              </a:rPr>
              <a:t>financiar con deuda esta divergencia no parece sostenible </a:t>
            </a:r>
            <a:r>
              <a:rPr lang="es-ES" sz="1600" dirty="0">
                <a:effectLst/>
                <a:ea typeface="Arial" panose="020B0604020202020204" pitchFamily="34" charset="0"/>
              </a:rPr>
              <a:t>durante mucho tiempo. </a:t>
            </a:r>
          </a:p>
        </p:txBody>
      </p:sp>
    </p:spTree>
    <p:extLst>
      <p:ext uri="{BB962C8B-B14F-4D97-AF65-F5344CB8AC3E}">
        <p14:creationId xmlns:p14="http://schemas.microsoft.com/office/powerpoint/2010/main" val="2803576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E54ABB-4929-4810-950B-2DAEA0A5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631" y="60773"/>
            <a:ext cx="9503762" cy="913953"/>
          </a:xfrm>
        </p:spPr>
        <p:txBody>
          <a:bodyPr rtlCol="0">
            <a:norm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800" i="1" dirty="0"/>
              <a:t>¿puede ayudar la reducción de las horas trabajadas?</a:t>
            </a:r>
            <a:endParaRPr lang="es-ES" sz="2800" b="0" i="1" u="none" strike="noStrike" baseline="0" dirty="0"/>
          </a:p>
        </p:txBody>
      </p:sp>
      <p:sp>
        <p:nvSpPr>
          <p:cNvPr id="9" name="Marcador de fecha 8">
            <a:extLst>
              <a:ext uri="{FF2B5EF4-FFF2-40B4-BE49-F238E27FC236}">
                <a16:creationId xmlns:a16="http://schemas.microsoft.com/office/drawing/2014/main" id="{7B78F7A0-88C5-4940-B21C-099F472F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20054"/>
            <a:ext cx="2743200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FEDEA - CGE</a:t>
            </a:r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D2186069-FC8E-433D-9BB4-942220CE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Productividad: Pasado y Futuro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E053AC54-241E-ACDF-3B1A-5616ECA33372}"/>
                  </a:ext>
                </a:extLst>
              </p:cNvPr>
              <p:cNvSpPr txBox="1"/>
              <p:nvPr/>
            </p:nvSpPr>
            <p:spPr>
              <a:xfrm>
                <a:off x="1502136" y="1280161"/>
                <a:ext cx="10050448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-27051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𝑃𝐼𝐵</m:t>
                        </m:r>
                      </m:num>
                      <m:den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𝑃𝑜𝑏𝑙𝑎𝑐𝑖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ó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  <m:r>
                      <a:rPr kumimoji="0" lang="es-E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s-E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s-E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𝑃𝐼𝐵</m:t>
                        </m:r>
                      </m:num>
                      <m:den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𝐻𝑜𝑟𝑎𝑠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𝑇𝑟𝑎𝑏𝑎𝑗𝑎𝑑𝑎𝑠</m:t>
                        </m:r>
                      </m:den>
                    </m:f>
                  </m:oMath>
                </a14:m>
                <a:r>
                  <a:rPr kumimoji="0" lang="es-E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enorite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s-E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s-E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𝐻𝑜𝑟𝑎𝑠</m:t>
                        </m:r>
                        <m:r>
                          <a:rPr kumimoji="0" lang="es-E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s-E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𝑇𝑟𝑎𝑏𝑎𝑗𝑎𝑑𝑎𝑠</m:t>
                        </m:r>
                      </m:num>
                      <m:den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𝐸𝑚𝑝𝑙𝑒𝑎𝑑𝑜𝑠</m:t>
                        </m:r>
                      </m:den>
                    </m:f>
                  </m:oMath>
                </a14:m>
                <a:r>
                  <a:rPr kumimoji="0" lang="es-E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enorite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s-E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s-E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𝐸𝑚𝑝𝑙𝑒𝑎𝑑𝑜𝑠</m:t>
                        </m:r>
                      </m:num>
                      <m:den>
                        <m:r>
                          <a:rPr kumimoji="0" lang="es-E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𝑃𝑜𝑏𝑙𝑎𝑐𝑖</m:t>
                        </m:r>
                        <m:r>
                          <a:rPr kumimoji="0" lang="es-E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ó</m:t>
                        </m:r>
                        <m:r>
                          <a:rPr kumimoji="0" lang="es-E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kumimoji="0" lang="es-E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G Times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E053AC54-241E-ACDF-3B1A-5616ECA33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136" y="1280161"/>
                <a:ext cx="10050448" cy="9785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593DBAE6-A2D0-DFAD-A43C-02F3EEB18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5133" y="2204441"/>
            <a:ext cx="2882475" cy="823912"/>
          </a:xfrm>
        </p:spPr>
        <p:txBody>
          <a:bodyPr rtlCol="0"/>
          <a:lstStyle/>
          <a:p>
            <a:pPr rtl="0"/>
            <a:r>
              <a:rPr lang="es-ES" dirty="0"/>
              <a:t>Productividad    X</a:t>
            </a:r>
          </a:p>
        </p:txBody>
      </p:sp>
      <p:sp>
        <p:nvSpPr>
          <p:cNvPr id="14" name="Marcador de texto 5">
            <a:extLst>
              <a:ext uri="{FF2B5EF4-FFF2-40B4-BE49-F238E27FC236}">
                <a16:creationId xmlns:a16="http://schemas.microsoft.com/office/drawing/2014/main" id="{C6C8251B-34F7-884E-3415-02AB1179C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6952" y="2204441"/>
            <a:ext cx="2896671" cy="823912"/>
          </a:xfrm>
        </p:spPr>
        <p:txBody>
          <a:bodyPr rtlCol="0"/>
          <a:lstStyle/>
          <a:p>
            <a:pPr rtl="0"/>
            <a:r>
              <a:rPr lang="es-ES" dirty="0"/>
              <a:t>Horas por empleado        X</a:t>
            </a:r>
          </a:p>
        </p:txBody>
      </p:sp>
      <p:sp>
        <p:nvSpPr>
          <p:cNvPr id="16" name="Marcador de contenido 4">
            <a:extLst>
              <a:ext uri="{FF2B5EF4-FFF2-40B4-BE49-F238E27FC236}">
                <a16:creationId xmlns:a16="http://schemas.microsoft.com/office/drawing/2014/main" id="{48734A62-926D-92D1-71AE-79B89615337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9298874" y="2204441"/>
            <a:ext cx="2882475" cy="8239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dirty="0"/>
              <a:t>Tasa de empleo</a:t>
            </a:r>
          </a:p>
        </p:txBody>
      </p:sp>
      <p:sp>
        <p:nvSpPr>
          <p:cNvPr id="18" name="Marcador de texto 3">
            <a:extLst>
              <a:ext uri="{FF2B5EF4-FFF2-40B4-BE49-F238E27FC236}">
                <a16:creationId xmlns:a16="http://schemas.microsoft.com/office/drawing/2014/main" id="{9F3F9E69-CAA8-AB20-DE24-206DF2B55165}"/>
              </a:ext>
            </a:extLst>
          </p:cNvPr>
          <p:cNvSpPr txBox="1">
            <a:spLocks/>
          </p:cNvSpPr>
          <p:nvPr/>
        </p:nvSpPr>
        <p:spPr>
          <a:xfrm>
            <a:off x="1093361" y="2205767"/>
            <a:ext cx="2882475" cy="823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000" b="0" i="0" u="none" strike="noStrike" kern="1200" cap="all" spc="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j-ea"/>
                <a:cs typeface="+mj-cs"/>
              </a:rPr>
              <a:t>Pib</a:t>
            </a:r>
            <a:r>
              <a:rPr kumimoji="0" lang="es-ES" sz="2000" b="0" i="0" u="none" strike="noStrike" kern="1200" cap="all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j-ea"/>
                <a:cs typeface="+mj-cs"/>
              </a:rPr>
              <a:t> per cápita  =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55E6311-05EE-5E12-70B4-C2A668302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6125" y="3182980"/>
            <a:ext cx="9943896" cy="2995184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500" b="1" dirty="0"/>
              <a:t>La menor PRODUCTIVIDAD y la menor TASA DE EMPLEO explican la mayor parte del diferencial en RENTA PER CÁPITA respecto a la Eurozona</a:t>
            </a:r>
            <a:r>
              <a:rPr lang="es-ES" sz="1500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500" b="1" dirty="0"/>
              <a:t>Sin embargo, las HORAS TRABAJADAS POR EMPLEADO ayudan a reducir parcialmente esa brecha</a:t>
            </a:r>
            <a:r>
              <a:rPr lang="es-ES" sz="1500" dirty="0"/>
              <a:t>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500" b="1" dirty="0"/>
              <a:t>¿Por qué se quieren reducir entonces las horas de trabajo?</a:t>
            </a:r>
            <a:r>
              <a:rPr lang="es-ES" sz="1500" dirty="0"/>
              <a:t> Hay </a:t>
            </a:r>
            <a:r>
              <a:rPr lang="es-ES" sz="1500" b="1" dirty="0"/>
              <a:t>2 argumentos</a:t>
            </a:r>
            <a:r>
              <a:rPr lang="es-ES" sz="15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500" dirty="0"/>
              <a:t>Al reducir las horas de trabajo harán falta más trabajadores, </a:t>
            </a:r>
            <a:r>
              <a:rPr lang="es-ES" sz="1500" b="1" dirty="0"/>
              <a:t>se repartirá el empleo</a:t>
            </a:r>
            <a:r>
              <a:rPr lang="es-ES" sz="1500" dirty="0"/>
              <a:t>, y aumentará la tasa de empleo.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500" dirty="0"/>
              <a:t>Al trabajar menos horas, los trabajadores serán más productivos, por lo que </a:t>
            </a:r>
            <a:r>
              <a:rPr lang="es-ES" sz="1500" b="1" dirty="0"/>
              <a:t>mejorará la productividad agregada</a:t>
            </a:r>
            <a:r>
              <a:rPr lang="es-ES" sz="1500" dirty="0"/>
              <a:t>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500" dirty="0"/>
              <a:t>Los dos argumentos y están basados en una </a:t>
            </a:r>
            <a:r>
              <a:rPr lang="es-ES" sz="1500" b="1" dirty="0"/>
              <a:t>visión estática de la economía</a:t>
            </a:r>
            <a:r>
              <a:rPr lang="es-ES" sz="15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3797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E54ABB-4929-4810-950B-2DAEA0A5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631" y="84626"/>
            <a:ext cx="9503762" cy="913953"/>
          </a:xfrm>
        </p:spPr>
        <p:txBody>
          <a:bodyPr rtlCol="0">
            <a:norm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800" i="1" dirty="0"/>
              <a:t>¿puede ayudar la reducción de las horas trabajadas?</a:t>
            </a:r>
            <a:endParaRPr lang="es-ES" sz="2800" b="0" i="1" u="none" strike="noStrike" baseline="0" dirty="0"/>
          </a:p>
        </p:txBody>
      </p:sp>
      <p:sp>
        <p:nvSpPr>
          <p:cNvPr id="9" name="Marcador de fecha 8">
            <a:extLst>
              <a:ext uri="{FF2B5EF4-FFF2-40B4-BE49-F238E27FC236}">
                <a16:creationId xmlns:a16="http://schemas.microsoft.com/office/drawing/2014/main" id="{7B78F7A0-88C5-4940-B21C-099F472F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20054"/>
            <a:ext cx="2743200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FEDEA - CGE</a:t>
            </a:r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D2186069-FC8E-433D-9BB4-942220CE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Productividad: Pasado y Futuro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A60D128-934C-F4C1-6051-F448169DE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27404" y="1641860"/>
            <a:ext cx="4214225" cy="38225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noProof="1"/>
              <a:t>La evidencia muestra que, en general, </a:t>
            </a:r>
            <a:r>
              <a:rPr lang="es-ES" b="1" noProof="1"/>
              <a:t>las horas trabajadas se van reduciendo conforme aumentan los niveles de vida</a:t>
            </a:r>
            <a:r>
              <a:rPr lang="es-ES" noProof="1"/>
              <a:t>.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s-ES" noProof="1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noProof="1"/>
              <a:t>La evidencia muestra que, en general, </a:t>
            </a:r>
            <a:r>
              <a:rPr lang="es-ES" b="1" noProof="1"/>
              <a:t>se trabajan más horas en los países de menor productividad y renta per cápita</a:t>
            </a:r>
            <a:r>
              <a:rPr lang="es-ES" noProof="1"/>
              <a:t> y menos horas en los países más ricos.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s-ES" noProof="1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noProof="1"/>
              <a:t>En un mundo globalizado, </a:t>
            </a:r>
            <a:r>
              <a:rPr lang="es-ES" b="1" noProof="1"/>
              <a:t>si quieres competir con países más productivos necesitas o trabajar más horas, o pagar menores salarios</a:t>
            </a:r>
            <a:r>
              <a:rPr lang="es-ES" noProof="1"/>
              <a:t>. </a:t>
            </a:r>
          </a:p>
          <a:p>
            <a:pPr algn="ctr" rtl="0"/>
            <a:r>
              <a:rPr lang="es-ES" sz="1600" b="1" u="sng" noProof="1"/>
              <a:t>No hay atajos mágicos.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75DD2E2C-FAAB-46A7-BA51-BC40710BC6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6964604"/>
              </p:ext>
            </p:extLst>
          </p:nvPr>
        </p:nvGraphicFramePr>
        <p:xfrm>
          <a:off x="1058849" y="1152939"/>
          <a:ext cx="5381708" cy="4699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5934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E54ABB-4929-4810-950B-2DAEA0A5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631" y="84626"/>
            <a:ext cx="9503762" cy="913953"/>
          </a:xfrm>
        </p:spPr>
        <p:txBody>
          <a:bodyPr rtlCol="0">
            <a:norm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800" i="1" dirty="0"/>
              <a:t>¿puede ayudar la reducción de las horas trabajadas?</a:t>
            </a:r>
            <a:endParaRPr lang="es-ES" sz="2800" b="0" i="1" u="none" strike="noStrike" baseline="0" dirty="0"/>
          </a:p>
        </p:txBody>
      </p:sp>
      <p:sp>
        <p:nvSpPr>
          <p:cNvPr id="9" name="Marcador de fecha 8">
            <a:extLst>
              <a:ext uri="{FF2B5EF4-FFF2-40B4-BE49-F238E27FC236}">
                <a16:creationId xmlns:a16="http://schemas.microsoft.com/office/drawing/2014/main" id="{7B78F7A0-88C5-4940-B21C-099F472F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20054"/>
            <a:ext cx="2743200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FEDEA - CGE</a:t>
            </a:r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D2186069-FC8E-433D-9BB4-942220CE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Productividad: Pasado y Futuro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A60D128-934C-F4C1-6051-F448169DE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09168" y="1750324"/>
            <a:ext cx="4214225" cy="38225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noProof="1"/>
              <a:t>La evidencia muestra una correlación negativa entre la productividad y las horas trabajadas: </a:t>
            </a:r>
            <a:r>
              <a:rPr lang="es-ES" b="1" noProof="1"/>
              <a:t>se trabajan más horas en los países de menor productividad</a:t>
            </a:r>
            <a:r>
              <a:rPr lang="es-ES" noProof="1"/>
              <a:t>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b="1" noProof="1"/>
              <a:t>Esta correlación negativa lleva a pensar, incorrectamente, que reduciendo las horas trabajadas se puede aumentar la productividad </a:t>
            </a:r>
            <a:r>
              <a:rPr lang="es-ES" noProof="1"/>
              <a:t>y, con ella, la renta per cápita.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noProof="1"/>
              <a:t>Lo que la evidencia empírica demuestra es que </a:t>
            </a:r>
            <a:r>
              <a:rPr lang="es-ES" b="1" u="sng" noProof="1"/>
              <a:t>la causalidad opera en sentido contrario: conforme un país consigue aumentar su productividad, se puede permitir reducir las horas trabajadas </a:t>
            </a:r>
            <a:r>
              <a:rPr lang="es-ES" noProof="1"/>
              <a:t>y disfrutar de más ocio.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49182731-AD5F-C948-515C-A3D482C55E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404570"/>
              </p:ext>
            </p:extLst>
          </p:nvPr>
        </p:nvGraphicFramePr>
        <p:xfrm>
          <a:off x="1247166" y="1097280"/>
          <a:ext cx="6027944" cy="5128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340257" imgH="4057650" progId="Excel.Sheet.12">
                  <p:embed/>
                </p:oleObj>
              </mc:Choice>
              <mc:Fallback>
                <p:oleObj name="Worksheet" r:id="rId3" imgW="5340257" imgH="4057650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49182731-AD5F-C948-515C-A3D482C55E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7166" y="1097280"/>
                        <a:ext cx="6027944" cy="5128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3725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E54ABB-4929-4810-950B-2DAEA0A5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631" y="-34639"/>
            <a:ext cx="9503762" cy="913953"/>
          </a:xfrm>
        </p:spPr>
        <p:txBody>
          <a:bodyPr rtlCol="0">
            <a:normAutofit fontScale="90000"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4000" b="0" i="0" u="none" strike="noStrike" baseline="0" dirty="0"/>
              <a:t>Renta per cápita relativa a la Eurozona</a:t>
            </a:r>
          </a:p>
        </p:txBody>
      </p:sp>
      <p:sp>
        <p:nvSpPr>
          <p:cNvPr id="9" name="Marcador de fecha 8">
            <a:extLst>
              <a:ext uri="{FF2B5EF4-FFF2-40B4-BE49-F238E27FC236}">
                <a16:creationId xmlns:a16="http://schemas.microsoft.com/office/drawing/2014/main" id="{7B78F7A0-88C5-4940-B21C-099F472F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20054"/>
            <a:ext cx="2743200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FEDEA - CGE</a:t>
            </a:r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D2186069-FC8E-433D-9BB4-942220CE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Productividad: Pasado y Futuro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EFE56201-0B9F-4537-B9DF-B345F76955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3114005"/>
              </p:ext>
            </p:extLst>
          </p:nvPr>
        </p:nvGraphicFramePr>
        <p:xfrm>
          <a:off x="1270885" y="820198"/>
          <a:ext cx="4985467" cy="276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4DB51003-2107-43D5-9FAE-7118E9CDD2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17139"/>
              </p:ext>
            </p:extLst>
          </p:nvPr>
        </p:nvGraphicFramePr>
        <p:xfrm>
          <a:off x="1270883" y="3553111"/>
          <a:ext cx="4985467" cy="276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A60D128-934C-F4C1-6051-F448169DE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27404" y="1065320"/>
            <a:ext cx="4214225" cy="498800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sz="1600" b="1" noProof="1"/>
              <a:t>España convergió con la Eurozona hasta la crisis financiera</a:t>
            </a:r>
            <a:r>
              <a:rPr lang="es-ES" sz="1600" noProof="1"/>
              <a:t>: la </a:t>
            </a:r>
            <a:r>
              <a:rPr lang="es-ES" sz="1600" b="1" noProof="1"/>
              <a:t>brecha</a:t>
            </a:r>
            <a:r>
              <a:rPr lang="es-ES" sz="1600" noProof="1"/>
              <a:t> del </a:t>
            </a:r>
            <a:r>
              <a:rPr lang="es-ES" sz="1600" b="1" noProof="1"/>
              <a:t>PIB per cápita se redujo en 2007 al 5% del de la Eurozona </a:t>
            </a:r>
            <a:r>
              <a:rPr lang="es-ES" sz="1600" noProof="1"/>
              <a:t>(en 1995 era un 20%).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sz="1600" noProof="1"/>
              <a:t>En los </a:t>
            </a:r>
            <a:r>
              <a:rPr lang="es-ES" sz="1600" b="1" noProof="1"/>
              <a:t>últimos 15 años</a:t>
            </a:r>
            <a:r>
              <a:rPr lang="es-ES" sz="1600" noProof="1"/>
              <a:t>, tras </a:t>
            </a:r>
            <a:r>
              <a:rPr lang="es-ES" sz="1600" b="1" noProof="1"/>
              <a:t>la crisis financiera y la del Covid la brecha se ha ampliado a un 17%</a:t>
            </a:r>
            <a:r>
              <a:rPr lang="es-ES" sz="1600" noProof="1"/>
              <a:t>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sz="1600" noProof="1"/>
              <a:t>El </a:t>
            </a:r>
            <a:r>
              <a:rPr lang="es-ES" sz="1600" b="1" noProof="1"/>
              <a:t>comportamiento de España contrasta </a:t>
            </a:r>
            <a:r>
              <a:rPr lang="es-ES" sz="1600" noProof="1"/>
              <a:t>fuertemente con países como </a:t>
            </a:r>
            <a:r>
              <a:rPr lang="es-ES" sz="1600" b="1" noProof="1"/>
              <a:t>Lituania, Polonia, Letonia, Rumanía</a:t>
            </a:r>
            <a:r>
              <a:rPr lang="es-ES" sz="1600" noProof="1"/>
              <a:t>, …….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sz="1600" noProof="1"/>
              <a:t>El desempeño de </a:t>
            </a:r>
            <a:r>
              <a:rPr lang="es-ES" sz="1600" b="1" noProof="1"/>
              <a:t>España</a:t>
            </a:r>
            <a:r>
              <a:rPr lang="es-ES" sz="1600" noProof="1"/>
              <a:t> es muy preocupante: </a:t>
            </a:r>
            <a:r>
              <a:rPr lang="es-ES" sz="1600" b="1" noProof="1"/>
              <a:t>se aleja claramente de la media desde 2016</a:t>
            </a:r>
            <a:r>
              <a:rPr lang="es-ES" sz="1600" noProof="1"/>
              <a:t>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sz="1600" noProof="1"/>
              <a:t>En convergencia con la Eurozona, </a:t>
            </a:r>
            <a:r>
              <a:rPr lang="es-ES" sz="1600" b="1" noProof="1"/>
              <a:t>desde la crisis financiera hemos retrocedido más de veinte años</a:t>
            </a:r>
            <a:r>
              <a:rPr lang="es-ES" sz="1600" noProof="1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37721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E54ABB-4929-4810-950B-2DAEA0A5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631" y="-34639"/>
            <a:ext cx="9503762" cy="913953"/>
          </a:xfrm>
        </p:spPr>
        <p:txBody>
          <a:bodyPr rtlCol="0">
            <a:normAutofit fontScale="90000"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4000" b="0" i="0" u="none" strike="noStrike" baseline="0" dirty="0"/>
              <a:t>Descomposición de la Renta per cápita</a:t>
            </a:r>
          </a:p>
        </p:txBody>
      </p:sp>
      <p:sp>
        <p:nvSpPr>
          <p:cNvPr id="9" name="Marcador de fecha 8">
            <a:extLst>
              <a:ext uri="{FF2B5EF4-FFF2-40B4-BE49-F238E27FC236}">
                <a16:creationId xmlns:a16="http://schemas.microsoft.com/office/drawing/2014/main" id="{7B78F7A0-88C5-4940-B21C-099F472F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20054"/>
            <a:ext cx="2743200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FEDEA - CGE</a:t>
            </a:r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D2186069-FC8E-433D-9BB4-942220CE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Productividad: Pasado y Futuro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E053AC54-241E-ACDF-3B1A-5616ECA33372}"/>
                  </a:ext>
                </a:extLst>
              </p:cNvPr>
              <p:cNvSpPr txBox="1"/>
              <p:nvPr/>
            </p:nvSpPr>
            <p:spPr>
              <a:xfrm>
                <a:off x="1502136" y="1280161"/>
                <a:ext cx="10050448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-270510"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ES" sz="32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S" sz="32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𝑃𝐼𝐵</m:t>
                        </m:r>
                      </m:num>
                      <m:den>
                        <m:r>
                          <a:rPr lang="es-ES" sz="32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𝑃𝑜𝑏𝑙𝑎𝑐𝑖</m:t>
                        </m:r>
                        <m:r>
                          <a:rPr lang="es-ES" sz="32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ó</m:t>
                        </m:r>
                        <m:r>
                          <a:rPr lang="es-ES" sz="32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  <m:r>
                      <a:rPr lang="es-ES" sz="32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s-E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𝑃𝐼𝐵</m:t>
                        </m:r>
                      </m:num>
                      <m:den>
                        <m:r>
                          <a:rPr lang="es-E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𝐻𝑜𝑟𝑎𝑠</m:t>
                        </m:r>
                        <m:r>
                          <a:rPr lang="es-E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s-E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𝑇𝑟𝑎𝑏𝑎𝑗𝑎𝑑𝑎𝑠</m:t>
                        </m:r>
                      </m:den>
                    </m:f>
                  </m:oMath>
                </a14:m>
                <a:r>
                  <a:rPr lang="es-ES" sz="32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𝐻𝑜𝑟𝑎𝑠</m:t>
                        </m:r>
                        <m:r>
                          <a:rPr lang="es-E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s-E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𝑇𝑟𝑎𝑏𝑎𝑗𝑎𝑑𝑎𝑠</m:t>
                        </m:r>
                      </m:num>
                      <m:den>
                        <m:r>
                          <a:rPr lang="es-E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𝐸𝑚𝑝𝑙𝑒𝑎𝑑𝑜𝑠</m:t>
                        </m:r>
                      </m:den>
                    </m:f>
                  </m:oMath>
                </a14:m>
                <a:r>
                  <a:rPr lang="es-ES" sz="32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𝐸𝑚𝑝𝑙𝑒𝑎𝑑𝑜𝑠</m:t>
                        </m:r>
                      </m:num>
                      <m:den>
                        <m:r>
                          <a:rPr lang="es-E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𝑃𝑜𝑏𝑙𝑎𝑐𝑖</m:t>
                        </m:r>
                        <m:r>
                          <a:rPr lang="es-E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ó</m:t>
                        </m:r>
                        <m:r>
                          <a:rPr lang="es-E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s-ES" sz="3200" dirty="0">
                  <a:effectLst/>
                  <a:latin typeface="CG Times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E053AC54-241E-ACDF-3B1A-5616ECA33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136" y="1280161"/>
                <a:ext cx="10050448" cy="9785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593DBAE6-A2D0-DFAD-A43C-02F3EEB18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8986" y="2204441"/>
            <a:ext cx="2882475" cy="823912"/>
          </a:xfrm>
        </p:spPr>
        <p:txBody>
          <a:bodyPr rtlCol="0"/>
          <a:lstStyle/>
          <a:p>
            <a:pPr rtl="0"/>
            <a:r>
              <a:rPr lang="es-ES" dirty="0"/>
              <a:t>Productividad    X</a:t>
            </a:r>
          </a:p>
        </p:txBody>
      </p:sp>
      <p:sp>
        <p:nvSpPr>
          <p:cNvPr id="13" name="Marcador de contenido 6">
            <a:extLst>
              <a:ext uri="{FF2B5EF4-FFF2-40B4-BE49-F238E27FC236}">
                <a16:creationId xmlns:a16="http://schemas.microsoft.com/office/drawing/2014/main" id="{4BE1DFCD-D74C-AC9E-2CE8-6ABA2136F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2841" y="4582027"/>
            <a:ext cx="3203390" cy="19978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noProof="1"/>
              <a:t>España respecto a la Eurozona:</a:t>
            </a:r>
            <a:endParaRPr lang="es-ES" dirty="0"/>
          </a:p>
          <a:p>
            <a:r>
              <a:rPr lang="es-ES" noProof="1"/>
              <a:t>De 2008 a 2023: </a:t>
            </a:r>
            <a:r>
              <a:rPr lang="es-ES" b="1" noProof="1"/>
              <a:t>-11,7%</a:t>
            </a:r>
          </a:p>
          <a:p>
            <a:r>
              <a:rPr lang="es-ES" noProof="1"/>
              <a:t>En 2023: </a:t>
            </a:r>
            <a:r>
              <a:rPr lang="es-ES" sz="2000" b="1" noProof="1"/>
              <a:t>-13,8%</a:t>
            </a:r>
          </a:p>
        </p:txBody>
      </p:sp>
      <p:sp>
        <p:nvSpPr>
          <p:cNvPr id="14" name="Marcador de texto 5">
            <a:extLst>
              <a:ext uri="{FF2B5EF4-FFF2-40B4-BE49-F238E27FC236}">
                <a16:creationId xmlns:a16="http://schemas.microsoft.com/office/drawing/2014/main" id="{C6C8251B-34F7-884E-3415-02AB1179C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8266" y="2204441"/>
            <a:ext cx="2896671" cy="823912"/>
          </a:xfrm>
        </p:spPr>
        <p:txBody>
          <a:bodyPr rtlCol="0"/>
          <a:lstStyle/>
          <a:p>
            <a:pPr rtl="0"/>
            <a:r>
              <a:rPr lang="es-ES" dirty="0"/>
              <a:t>Horas por empleado       X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D51BAADF-6676-4C25-A91F-2AAFD2E8D4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00323" y="4582027"/>
            <a:ext cx="2896671" cy="1997867"/>
          </a:xfrm>
        </p:spPr>
        <p:txBody>
          <a:bodyPr rtlCol="0"/>
          <a:lstStyle/>
          <a:p>
            <a:r>
              <a:rPr lang="es-ES" noProof="1"/>
              <a:t>España respecto a la Eurozona:</a:t>
            </a:r>
            <a:endParaRPr lang="es-ES" dirty="0"/>
          </a:p>
          <a:p>
            <a:r>
              <a:rPr lang="es-ES" noProof="1"/>
              <a:t>De 2008 a 2023: </a:t>
            </a:r>
            <a:r>
              <a:rPr lang="es-ES" b="1" noProof="1"/>
              <a:t>+6,5%</a:t>
            </a:r>
          </a:p>
          <a:p>
            <a:r>
              <a:rPr lang="es-ES" noProof="1"/>
              <a:t>En 2023: </a:t>
            </a:r>
            <a:r>
              <a:rPr lang="es-ES" sz="2000" b="1" noProof="1"/>
              <a:t>+6,6%</a:t>
            </a:r>
            <a:endParaRPr lang="es-ES" sz="2000" b="1" noProof="1">
              <a:highlight>
                <a:srgbClr val="FFFF00"/>
              </a:highlight>
            </a:endParaRPr>
          </a:p>
        </p:txBody>
      </p:sp>
      <p:sp>
        <p:nvSpPr>
          <p:cNvPr id="16" name="Marcador de contenido 4">
            <a:extLst>
              <a:ext uri="{FF2B5EF4-FFF2-40B4-BE49-F238E27FC236}">
                <a16:creationId xmlns:a16="http://schemas.microsoft.com/office/drawing/2014/main" id="{48734A62-926D-92D1-71AE-79B89615337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9203462" y="2204441"/>
            <a:ext cx="2882475" cy="8239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dirty="0"/>
              <a:t>Tasa de empleo</a:t>
            </a:r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59C06C13-4CEF-283B-5B93-69009DB8CD6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9322725" y="4582027"/>
            <a:ext cx="3203390" cy="1997867"/>
          </a:xfrm>
        </p:spPr>
        <p:txBody>
          <a:bodyPr rtlCol="0"/>
          <a:lstStyle/>
          <a:p>
            <a:r>
              <a:rPr lang="es-ES" noProof="1"/>
              <a:t>España respecto a la Eurozona:</a:t>
            </a:r>
            <a:endParaRPr lang="es-ES" dirty="0"/>
          </a:p>
          <a:p>
            <a:r>
              <a:rPr lang="es-ES" noProof="1"/>
              <a:t>De 2008 a 2023: </a:t>
            </a:r>
            <a:r>
              <a:rPr lang="es-ES" b="1" noProof="1"/>
              <a:t>-9,2%</a:t>
            </a:r>
          </a:p>
          <a:p>
            <a:r>
              <a:rPr lang="es-ES" noProof="1"/>
              <a:t>En 2023: </a:t>
            </a:r>
            <a:r>
              <a:rPr lang="es-ES" sz="2000" b="1" noProof="1"/>
              <a:t>-9,5%</a:t>
            </a:r>
            <a:endParaRPr lang="es-ES" sz="2000" b="1" dirty="0"/>
          </a:p>
        </p:txBody>
      </p:sp>
      <p:sp>
        <p:nvSpPr>
          <p:cNvPr id="18" name="Marcador de texto 3">
            <a:extLst>
              <a:ext uri="{FF2B5EF4-FFF2-40B4-BE49-F238E27FC236}">
                <a16:creationId xmlns:a16="http://schemas.microsoft.com/office/drawing/2014/main" id="{9F3F9E69-CAA8-AB20-DE24-206DF2B55165}"/>
              </a:ext>
            </a:extLst>
          </p:cNvPr>
          <p:cNvSpPr txBox="1">
            <a:spLocks/>
          </p:cNvSpPr>
          <p:nvPr/>
        </p:nvSpPr>
        <p:spPr>
          <a:xfrm>
            <a:off x="1093361" y="2205767"/>
            <a:ext cx="2882475" cy="823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/>
              <a:t>Pib</a:t>
            </a:r>
            <a:r>
              <a:rPr lang="es-ES" dirty="0"/>
              <a:t> per cápita  =</a:t>
            </a:r>
          </a:p>
        </p:txBody>
      </p:sp>
      <p:sp>
        <p:nvSpPr>
          <p:cNvPr id="19" name="Marcador de contenido 6">
            <a:extLst>
              <a:ext uri="{FF2B5EF4-FFF2-40B4-BE49-F238E27FC236}">
                <a16:creationId xmlns:a16="http://schemas.microsoft.com/office/drawing/2014/main" id="{03D411F1-6D04-FB6C-2F7E-EC52D327D2A2}"/>
              </a:ext>
            </a:extLst>
          </p:cNvPr>
          <p:cNvSpPr txBox="1">
            <a:spLocks/>
          </p:cNvSpPr>
          <p:nvPr/>
        </p:nvSpPr>
        <p:spPr>
          <a:xfrm>
            <a:off x="783263" y="4583353"/>
            <a:ext cx="3203390" cy="19978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noProof="1"/>
              <a:t>España respecto a la Eurozona:</a:t>
            </a:r>
            <a:endParaRPr lang="es-ES" dirty="0"/>
          </a:p>
          <a:p>
            <a:r>
              <a:rPr lang="es-ES" noProof="1"/>
              <a:t>De 2008 a 2023: </a:t>
            </a:r>
            <a:r>
              <a:rPr lang="es-ES" b="1" noProof="1"/>
              <a:t>-14,5%</a:t>
            </a:r>
          </a:p>
          <a:p>
            <a:r>
              <a:rPr lang="es-ES" noProof="1"/>
              <a:t>En 2023: </a:t>
            </a:r>
            <a:r>
              <a:rPr lang="es-ES" sz="2000" b="1" noProof="1"/>
              <a:t>-16,8%</a:t>
            </a:r>
          </a:p>
        </p:txBody>
      </p:sp>
      <p:sp>
        <p:nvSpPr>
          <p:cNvPr id="21" name="Flecha: hacia abajo 20">
            <a:extLst>
              <a:ext uri="{FF2B5EF4-FFF2-40B4-BE49-F238E27FC236}">
                <a16:creationId xmlns:a16="http://schemas.microsoft.com/office/drawing/2014/main" id="{7B3ECB66-87F3-7F9B-EEF6-F06ADC8FE9FC}"/>
              </a:ext>
            </a:extLst>
          </p:cNvPr>
          <p:cNvSpPr/>
          <p:nvPr/>
        </p:nvSpPr>
        <p:spPr>
          <a:xfrm>
            <a:off x="1961866" y="33193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647CDCF7-C7FB-D536-243F-5CE802B30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8165" y="3319392"/>
            <a:ext cx="518205" cy="993734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B093FCD7-3557-93A4-1CE6-56B96E965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0497" y="3319392"/>
            <a:ext cx="518205" cy="993734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D262BDA-C2DC-3052-FD4B-AF63E6B6A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1440" y="3304066"/>
            <a:ext cx="518205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41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E54ABB-4929-4810-950B-2DAEA0A5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047" y="-39757"/>
            <a:ext cx="9827811" cy="913953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sz="4000" b="0" i="0" u="none" strike="noStrike" baseline="0" dirty="0"/>
              <a:t>Descomposición de la Renta per cápita</a:t>
            </a:r>
            <a:endParaRPr lang="es-ES" sz="4000" dirty="0"/>
          </a:p>
        </p:txBody>
      </p:sp>
      <p:sp>
        <p:nvSpPr>
          <p:cNvPr id="9" name="Marcador de fecha 8">
            <a:extLst>
              <a:ext uri="{FF2B5EF4-FFF2-40B4-BE49-F238E27FC236}">
                <a16:creationId xmlns:a16="http://schemas.microsoft.com/office/drawing/2014/main" id="{7B78F7A0-88C5-4940-B21C-099F472F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20054"/>
            <a:ext cx="2743200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FEDEA - CGE</a:t>
            </a:r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D2186069-FC8E-433D-9BB4-942220CE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Productividad: Pasado y Futuro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D48FFF1F-EE08-CC7E-47B2-81E9C797C8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551365"/>
              </p:ext>
            </p:extLst>
          </p:nvPr>
        </p:nvGraphicFramePr>
        <p:xfrm>
          <a:off x="1648041" y="663575"/>
          <a:ext cx="9984712" cy="581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150459" imgH="5530985" progId="Excel.Sheet.12">
                  <p:embed/>
                </p:oleObj>
              </mc:Choice>
              <mc:Fallback>
                <p:oleObj name="Worksheet" r:id="rId3" imgW="9150459" imgH="5530985" progId="Excel.Sheet.12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D48FFF1F-EE08-CC7E-47B2-81E9C797C8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48041" y="663575"/>
                        <a:ext cx="9984712" cy="581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4255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699" y="2876365"/>
            <a:ext cx="5420188" cy="215727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sz="1600" noProof="1"/>
              <a:t>Total (9 ramas de actividad): -18%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sz="1600" noProof="1"/>
              <a:t>Agricultura: +14%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sz="1600" noProof="1"/>
              <a:t>Industria: -20%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sz="1600" noProof="1"/>
              <a:t>Actividades profesionales y administrativas: -26%</a:t>
            </a:r>
          </a:p>
        </p:txBody>
      </p:sp>
      <p:sp>
        <p:nvSpPr>
          <p:cNvPr id="12" name="Marcador de fecha 11">
            <a:extLst>
              <a:ext uri="{FF2B5EF4-FFF2-40B4-BE49-F238E27FC236}">
                <a16:creationId xmlns:a16="http://schemas.microsoft.com/office/drawing/2014/main" id="{5909F2DC-F097-42AB-88E7-0CA09BD5E2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FEDEA - CGE</a:t>
            </a:r>
          </a:p>
        </p:txBody>
      </p:sp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F4A37AA9-0BEE-42AC-8CC0-AE5B86635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Productividad: Pasado y Futuro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21" name="Título 3">
            <a:extLst>
              <a:ext uri="{FF2B5EF4-FFF2-40B4-BE49-F238E27FC236}">
                <a16:creationId xmlns:a16="http://schemas.microsoft.com/office/drawing/2014/main" id="{26F98EB5-E646-61FB-2D15-1B77A42AE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876" y="66660"/>
            <a:ext cx="8421688" cy="728560"/>
          </a:xfrm>
        </p:spPr>
        <p:txBody>
          <a:bodyPr rtlCol="0"/>
          <a:lstStyle/>
          <a:p>
            <a:pPr rtl="0"/>
            <a:r>
              <a:rPr lang="es-ES" dirty="0"/>
              <a:t>La productividad por sectores</a:t>
            </a:r>
          </a:p>
        </p:txBody>
      </p:sp>
      <p:sp>
        <p:nvSpPr>
          <p:cNvPr id="22" name="Marcador de texto 4">
            <a:extLst>
              <a:ext uri="{FF2B5EF4-FFF2-40B4-BE49-F238E27FC236}">
                <a16:creationId xmlns:a16="http://schemas.microsoft.com/office/drawing/2014/main" id="{92FCE14B-19B5-0B4C-ACD5-A7BE55D01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3599" y="2022047"/>
            <a:ext cx="3924300" cy="823912"/>
          </a:xfrm>
        </p:spPr>
        <p:txBody>
          <a:bodyPr rtlCol="0"/>
          <a:lstStyle/>
          <a:p>
            <a:pPr rtl="0"/>
            <a:endParaRPr lang="es-ES" dirty="0"/>
          </a:p>
          <a:p>
            <a:pPr rtl="0"/>
            <a:endParaRPr lang="es-ES" dirty="0"/>
          </a:p>
          <a:p>
            <a:pPr rtl="0"/>
            <a:r>
              <a:rPr lang="es-ES" dirty="0"/>
              <a:t>Respecto a UE8: 1995-2019</a:t>
            </a:r>
          </a:p>
          <a:p>
            <a:pPr rtl="0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9D925A2-6957-8E02-F432-E701E2F61EC1}"/>
              </a:ext>
            </a:extLst>
          </p:cNvPr>
          <p:cNvSpPr txBox="1"/>
          <p:nvPr/>
        </p:nvSpPr>
        <p:spPr>
          <a:xfrm>
            <a:off x="2681056" y="1116246"/>
            <a:ext cx="81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600" b="0" i="0" u="none" strike="noStrike" baseline="0" dirty="0">
                <a:latin typeface="IBMPlexSans-Light"/>
              </a:rPr>
              <a:t>Cuadrado, Moral-Benito</a:t>
            </a:r>
            <a:r>
              <a:rPr lang="es-ES" sz="1600" dirty="0">
                <a:latin typeface="IBMPlexSans-Light"/>
              </a:rPr>
              <a:t> y</a:t>
            </a:r>
            <a:r>
              <a:rPr lang="es-ES" sz="1600" b="0" i="0" u="none" strike="noStrike" baseline="0" dirty="0">
                <a:latin typeface="IBMPlexSans-Light"/>
              </a:rPr>
              <a:t> Solera: “A </a:t>
            </a:r>
            <a:r>
              <a:rPr lang="es-ES" sz="1600" b="0" i="0" u="none" strike="noStrike" baseline="0" dirty="0" err="1">
                <a:latin typeface="IBMPlexSans-Light"/>
              </a:rPr>
              <a:t>sectoral</a:t>
            </a:r>
            <a:r>
              <a:rPr lang="es-ES" sz="1600" b="0" i="0" u="none" strike="noStrike" baseline="0" dirty="0">
                <a:latin typeface="IBMPlexSans-Light"/>
              </a:rPr>
              <a:t> </a:t>
            </a:r>
            <a:r>
              <a:rPr lang="en-US" sz="1600" b="0" i="0" u="none" strike="noStrike" baseline="0" dirty="0">
                <a:latin typeface="IBMPlexSans-Light"/>
              </a:rPr>
              <a:t>anatomy of the Spanish productivity puzzle.” </a:t>
            </a:r>
            <a:r>
              <a:rPr lang="en-US" sz="1600" b="0" i="1" u="none" strike="noStrike" baseline="0" dirty="0">
                <a:latin typeface="IBMPlexSans-LightItalic"/>
              </a:rPr>
              <a:t>Banco de Espana, </a:t>
            </a:r>
            <a:r>
              <a:rPr lang="es-ES" sz="1600" b="0" i="1" u="none" strike="noStrike" baseline="0" dirty="0">
                <a:latin typeface="IBMPlexSans-LightItalic"/>
              </a:rPr>
              <a:t>Documentos Ocasionales</a:t>
            </a:r>
            <a:r>
              <a:rPr lang="es-ES" sz="1600" b="0" i="0" u="none" strike="noStrike" baseline="0" dirty="0">
                <a:latin typeface="IBMPlexSans-Light"/>
              </a:rPr>
              <a:t>, </a:t>
            </a:r>
            <a:r>
              <a:rPr lang="es-ES" sz="1600" b="0" i="0" u="none" strike="noStrike" baseline="0" dirty="0" err="1">
                <a:latin typeface="IBMPlexSans-Light"/>
              </a:rPr>
              <a:t>Nº</a:t>
            </a:r>
            <a:r>
              <a:rPr lang="es-ES" sz="1600" b="0" i="0" u="none" strike="noStrike" baseline="0" dirty="0">
                <a:latin typeface="IBMPlexSans-Light"/>
              </a:rPr>
              <a:t> 2006, 2020.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215771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993E9-885A-AE2E-2154-622E55552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9EF9B7-4F53-853E-3311-439777BF2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015" y="-447"/>
            <a:ext cx="8896514" cy="913953"/>
          </a:xfrm>
        </p:spPr>
        <p:txBody>
          <a:bodyPr rtlCol="0">
            <a:normAutofit/>
          </a:bodyPr>
          <a:lstStyle/>
          <a:p>
            <a:pPr rtl="0"/>
            <a:r>
              <a:rPr lang="es-ES" sz="2800" i="1" dirty="0"/>
              <a:t>ESTRUCTURA EMPRESARIAL</a:t>
            </a:r>
            <a:endParaRPr lang="es-ES" sz="2800" dirty="0"/>
          </a:p>
        </p:txBody>
      </p:sp>
      <p:sp>
        <p:nvSpPr>
          <p:cNvPr id="9" name="Marcador de fecha 8">
            <a:extLst>
              <a:ext uri="{FF2B5EF4-FFF2-40B4-BE49-F238E27FC236}">
                <a16:creationId xmlns:a16="http://schemas.microsoft.com/office/drawing/2014/main" id="{75776256-9C10-62DB-F855-91CEAA62D2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20054"/>
            <a:ext cx="2743200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FEDEA - CGE</a:t>
            </a:r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9C704923-0C69-D6E9-A5AA-C8F396F31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Productividad: Pasado y Futuro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0065183D-76E6-1CE0-A833-F246E51D4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20054"/>
            <a:ext cx="27432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ED3D3DC-AFF4-8BA8-8912-085C4C8BD364}"/>
              </a:ext>
            </a:extLst>
          </p:cNvPr>
          <p:cNvSpPr txBox="1">
            <a:spLocks/>
          </p:cNvSpPr>
          <p:nvPr/>
        </p:nvSpPr>
        <p:spPr>
          <a:xfrm>
            <a:off x="7770250" y="5717219"/>
            <a:ext cx="4214225" cy="4438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000" b="0" i="1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S" sz="1000" i="1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Eurostat</a:t>
            </a:r>
            <a:r>
              <a:rPr kumimoji="0" lang="es-ES" sz="1000" b="0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s-ES" sz="1400" b="0" i="0" u="none" strike="noStrike" kern="1200" cap="none" spc="5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Marcador de contenido 5">
            <a:extLst>
              <a:ext uri="{FF2B5EF4-FFF2-40B4-BE49-F238E27FC236}">
                <a16:creationId xmlns:a16="http://schemas.microsoft.com/office/drawing/2014/main" id="{1C799F7F-D152-8234-26F2-E65D18A67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0260" y="1331650"/>
            <a:ext cx="4810124" cy="4731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1600" noProof="1"/>
              <a:t>EL </a:t>
            </a:r>
            <a:r>
              <a:rPr lang="es-ES" sz="1600" b="1" noProof="1"/>
              <a:t>FALSO MITO DEL CAMBIO EN EL MODELO PRODUCTIVO</a:t>
            </a:r>
            <a:r>
              <a:rPr lang="es-ES" sz="1600" noProof="1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noProof="1"/>
              <a:t>Tenemos una </a:t>
            </a:r>
            <a:r>
              <a:rPr lang="es-ES" sz="1600" b="1" noProof="1"/>
              <a:t>distribución de empresas por sectores muy similar a la media de Europa.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noProof="1"/>
              <a:t>Somos </a:t>
            </a:r>
            <a:r>
              <a:rPr lang="es-ES" sz="1600" b="1" noProof="1"/>
              <a:t>menos productivos en todos los sectores productivos</a:t>
            </a:r>
            <a:r>
              <a:rPr lang="es-ES" sz="1600" noProof="1"/>
              <a:t> (excepto en Agricultura).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noProof="1"/>
              <a:t>Si pudiéramos implantar la composición sectorial de la UE12 en España, con nuestros niveles de productividad, ganaríamos muy poco (de -9% a -6%). </a:t>
            </a:r>
            <a:r>
              <a:rPr lang="es-ES" sz="1600" b="1" noProof="1"/>
              <a:t>No es problema de composición sectorial.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noProof="1"/>
              <a:t>Sería bueno CAMBIAR LA ESTRUCTURA SECTORIAL (EL MODELO PRODUCTIVO), pero sin mejoras previas de productividad sólo tendríamos ganancias modestas.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95A391-56D8-88B9-1188-68A92D0B7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128" y="1379050"/>
            <a:ext cx="5748743" cy="419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28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90865" y="1626134"/>
            <a:ext cx="4214225" cy="27093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b="0" i="0" u="none" strike="noStrike" baseline="0" dirty="0">
                <a:solidFill>
                  <a:srgbClr val="131819"/>
                </a:solidFill>
              </a:rPr>
              <a:t>Elevadas tasas de abandono escolar.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b="0" i="0" u="none" strike="noStrike" baseline="0" dirty="0">
                <a:solidFill>
                  <a:srgbClr val="131819"/>
                </a:solidFill>
              </a:rPr>
              <a:t>El 48% de la población activa carece de título Universitario o de FP.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b="0" i="0" u="none" strike="noStrike" baseline="0" dirty="0">
                <a:solidFill>
                  <a:srgbClr val="131819"/>
                </a:solidFill>
              </a:rPr>
              <a:t>Escasísima formación a lo largo de la vida laboral.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noProof="1">
                <a:solidFill>
                  <a:srgbClr val="131819"/>
                </a:solidFill>
              </a:rPr>
              <a:t>Escasas habilidades gerenciales, de liderazgo y de gestión de recursos humanos en las PYMES.</a:t>
            </a:r>
            <a:endParaRPr lang="es-ES" noProof="1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D0E0ACA0-9139-4C37-920D-BF3C1FF461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67339" y="1626135"/>
            <a:ext cx="4234980" cy="2542338"/>
          </a:xfrm>
        </p:spPr>
        <p:txBody>
          <a:bodyPr rtlCol="0"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400" b="0" i="0" u="none" strike="noStrike" baseline="0" dirty="0">
                <a:solidFill>
                  <a:srgbClr val="131819"/>
                </a:solidFill>
              </a:rPr>
              <a:t>Escasa inversión en propiedad intelectual.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400" b="0" i="0" u="none" strike="noStrike" baseline="0" dirty="0">
                <a:solidFill>
                  <a:srgbClr val="131819"/>
                </a:solidFill>
              </a:rPr>
              <a:t>Bajo gasto en I+D respecto al PIB (sobre todo en empresas).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noProof="1"/>
              <a:t>Escasez de patentes / Productos poco complejos.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noProof="1"/>
              <a:t>Ayudas públicas burocratizadas y separadas de objetivos</a:t>
            </a:r>
            <a:r>
              <a:rPr lang="es-ES" b="1" noProof="1"/>
              <a:t> </a:t>
            </a:r>
            <a:endParaRPr lang="es-ES" noProof="1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noProof="1"/>
              <a:t>Universidades: baja innovación, transferencia, creación de start-ups.</a:t>
            </a:r>
          </a:p>
        </p:txBody>
      </p:sp>
      <p:sp>
        <p:nvSpPr>
          <p:cNvPr id="12" name="Marcador de fecha 11">
            <a:extLst>
              <a:ext uri="{FF2B5EF4-FFF2-40B4-BE49-F238E27FC236}">
                <a16:creationId xmlns:a16="http://schemas.microsoft.com/office/drawing/2014/main" id="{5909F2DC-F097-42AB-88E7-0CA09BD5E2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FEDEA - CGE</a:t>
            </a:r>
          </a:p>
        </p:txBody>
      </p:sp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F4A37AA9-0BEE-42AC-8CC0-AE5B86635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Productividad: Pasado y Futuro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21" name="Título 3">
            <a:extLst>
              <a:ext uri="{FF2B5EF4-FFF2-40B4-BE49-F238E27FC236}">
                <a16:creationId xmlns:a16="http://schemas.microsoft.com/office/drawing/2014/main" id="{26F98EB5-E646-61FB-2D15-1B77A42AE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628" y="-21001"/>
            <a:ext cx="8421688" cy="1325563"/>
          </a:xfrm>
        </p:spPr>
        <p:txBody>
          <a:bodyPr rtlCol="0"/>
          <a:lstStyle/>
          <a:p>
            <a:pPr rtl="0"/>
            <a:r>
              <a:rPr lang="es-ES" sz="2800" dirty="0"/>
              <a:t>¿Qué explica la baja productividad en España?</a:t>
            </a:r>
            <a:endParaRPr lang="es-ES" dirty="0"/>
          </a:p>
        </p:txBody>
      </p:sp>
      <p:sp>
        <p:nvSpPr>
          <p:cNvPr id="22" name="Marcador de texto 4">
            <a:extLst>
              <a:ext uri="{FF2B5EF4-FFF2-40B4-BE49-F238E27FC236}">
                <a16:creationId xmlns:a16="http://schemas.microsoft.com/office/drawing/2014/main" id="{92FCE14B-19B5-0B4C-ACD5-A7BE55D01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90866" y="797063"/>
            <a:ext cx="3924300" cy="823912"/>
          </a:xfrm>
        </p:spPr>
        <p:txBody>
          <a:bodyPr rtlCol="0"/>
          <a:lstStyle/>
          <a:p>
            <a:pPr rtl="0"/>
            <a:r>
              <a:rPr lang="es-ES" sz="2000" dirty="0"/>
              <a:t>1. EL CAPITAL HUMANO</a:t>
            </a:r>
            <a:endParaRPr lang="es-ES" dirty="0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A3EECA0A-24C4-24A2-6E42-676CC9CF9D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67339" y="797063"/>
            <a:ext cx="3943627" cy="823912"/>
          </a:xfrm>
        </p:spPr>
        <p:txBody>
          <a:bodyPr rtlCol="0"/>
          <a:lstStyle/>
          <a:p>
            <a:pPr rtl="0"/>
            <a:r>
              <a:rPr lang="es-ES" sz="2000" dirty="0"/>
              <a:t>2. CAPACIDAD INNOVADORA</a:t>
            </a:r>
            <a:endParaRPr lang="es-ES" dirty="0"/>
          </a:p>
        </p:txBody>
      </p:sp>
      <p:sp>
        <p:nvSpPr>
          <p:cNvPr id="2" name="Marcador de contenido 10">
            <a:extLst>
              <a:ext uri="{FF2B5EF4-FFF2-40B4-BE49-F238E27FC236}">
                <a16:creationId xmlns:a16="http://schemas.microsoft.com/office/drawing/2014/main" id="{64185048-7E88-1B8E-A87A-B97A54763A43}"/>
              </a:ext>
            </a:extLst>
          </p:cNvPr>
          <p:cNvSpPr txBox="1">
            <a:spLocks/>
          </p:cNvSpPr>
          <p:nvPr/>
        </p:nvSpPr>
        <p:spPr>
          <a:xfrm>
            <a:off x="2092089" y="4516354"/>
            <a:ext cx="4234980" cy="1748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131819"/>
                </a:solidFill>
              </a:rPr>
              <a:t>Bajo nivel habilidades digitales mano de obra.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131819"/>
                </a:solidFill>
              </a:rPr>
              <a:t>Baja integración tecnologías digitales en el tejido empresarial.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noProof="1"/>
              <a:t>Escaso uso big data, e-commerce,…. </a:t>
            </a:r>
          </a:p>
        </p:txBody>
      </p:sp>
      <p:sp>
        <p:nvSpPr>
          <p:cNvPr id="3" name="Marcador de texto 6">
            <a:extLst>
              <a:ext uri="{FF2B5EF4-FFF2-40B4-BE49-F238E27FC236}">
                <a16:creationId xmlns:a16="http://schemas.microsoft.com/office/drawing/2014/main" id="{B7B1C7B0-3811-CA47-5FBB-1E196DEBD10C}"/>
              </a:ext>
            </a:extLst>
          </p:cNvPr>
          <p:cNvSpPr txBox="1">
            <a:spLocks/>
          </p:cNvSpPr>
          <p:nvPr/>
        </p:nvSpPr>
        <p:spPr>
          <a:xfrm>
            <a:off x="2092089" y="3644953"/>
            <a:ext cx="4456905" cy="823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3. IMPLANTACIÓN TECNOLÓGICA</a:t>
            </a:r>
          </a:p>
        </p:txBody>
      </p:sp>
      <p:sp>
        <p:nvSpPr>
          <p:cNvPr id="5" name="Marcador de contenido 10">
            <a:extLst>
              <a:ext uri="{FF2B5EF4-FFF2-40B4-BE49-F238E27FC236}">
                <a16:creationId xmlns:a16="http://schemas.microsoft.com/office/drawing/2014/main" id="{1C8B3531-11B2-40D8-43AC-01DC8E7B9A29}"/>
              </a:ext>
            </a:extLst>
          </p:cNvPr>
          <p:cNvSpPr txBox="1">
            <a:spLocks/>
          </p:cNvSpPr>
          <p:nvPr/>
        </p:nvSpPr>
        <p:spPr>
          <a:xfrm>
            <a:off x="6570973" y="4753418"/>
            <a:ext cx="4234980" cy="1748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131819"/>
                </a:solidFill>
              </a:rPr>
              <a:t>Elevada presencia empresas pequeñas.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131819"/>
                </a:solidFill>
              </a:rPr>
              <a:t>Escasez de empresas medianas y grandes.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131819"/>
                </a:solidFill>
              </a:rPr>
              <a:t>Bajo dinamismo empresarial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noProof="1"/>
              <a:t>Lento crecimiento de las empresas.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38832454-BB88-2AA9-C66A-92377F8EEFC2}"/>
              </a:ext>
            </a:extLst>
          </p:cNvPr>
          <p:cNvSpPr txBox="1">
            <a:spLocks/>
          </p:cNvSpPr>
          <p:nvPr/>
        </p:nvSpPr>
        <p:spPr>
          <a:xfrm>
            <a:off x="6570972" y="3949753"/>
            <a:ext cx="577342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4. FUNCIONAMIENTO TEJIDO EMPRESARIAL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6708CF4-7774-B95A-063C-3A26C4A65391}"/>
              </a:ext>
            </a:extLst>
          </p:cNvPr>
          <p:cNvSpPr txBox="1"/>
          <p:nvPr/>
        </p:nvSpPr>
        <p:spPr>
          <a:xfrm>
            <a:off x="4919720" y="712876"/>
            <a:ext cx="753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200" b="0" i="0" u="none" strike="noStrike" baseline="0" dirty="0">
                <a:latin typeface="IBMPlexSans-Light"/>
              </a:rPr>
              <a:t>ESPAÑA 2050: </a:t>
            </a:r>
            <a:r>
              <a:rPr lang="es-ES" sz="1200" b="0" i="1" u="none" strike="noStrike" baseline="0" dirty="0">
                <a:latin typeface="IBMPlexSans-LightItalic"/>
              </a:rPr>
              <a:t>Oficina Nacional de Prospectiva y Estrategia. Gobierno de España</a:t>
            </a:r>
            <a:r>
              <a:rPr lang="es-ES" sz="1200" b="0" i="0" u="none" strike="noStrike" baseline="0" dirty="0">
                <a:latin typeface="IBMPlexSans-Light"/>
              </a:rPr>
              <a:t> (2021).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415783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01661" y="2015603"/>
            <a:ext cx="9614517" cy="270931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b="0" i="0" u="none" strike="noStrike" baseline="0" dirty="0">
                <a:solidFill>
                  <a:srgbClr val="131819"/>
                </a:solidFill>
              </a:rPr>
              <a:t>Calidad de la burocracia / nivel cumplimiento contratos / credibilidad compromisos políticos.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b="0" i="0" u="none" strike="noStrike" baseline="0" dirty="0">
                <a:solidFill>
                  <a:srgbClr val="131819"/>
                </a:solidFill>
              </a:rPr>
              <a:t>Existencia de barreras de entrada sectoriales o territoriales que reducen la competencia y calidad de los bienes y servicios.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b="0" i="0" u="none" strike="noStrike" baseline="0" dirty="0">
                <a:solidFill>
                  <a:srgbClr val="131819"/>
                </a:solidFill>
              </a:rPr>
              <a:t>Trabas legales y administrativas que dificultan la innovación y el crecimiento de las empresas: en el inicio de los negocios, por la heterogeneidad de trámites territoriales, ineficiencia procedimientos de insolvencia…..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noProof="1">
                <a:solidFill>
                  <a:srgbClr val="131819"/>
                </a:solidFill>
              </a:rPr>
              <a:t>Deficiente normativa laboral.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noProof="1">
                <a:solidFill>
                  <a:srgbClr val="131819"/>
                </a:solidFill>
              </a:rPr>
              <a:t>Elevada economía sumergida: ¿ayuda el sistema impositivo vigente a las empresas? </a:t>
            </a:r>
            <a:endParaRPr lang="es-ES" sz="1600" noProof="1"/>
          </a:p>
        </p:txBody>
      </p:sp>
      <p:sp>
        <p:nvSpPr>
          <p:cNvPr id="12" name="Marcador de fecha 11">
            <a:extLst>
              <a:ext uri="{FF2B5EF4-FFF2-40B4-BE49-F238E27FC236}">
                <a16:creationId xmlns:a16="http://schemas.microsoft.com/office/drawing/2014/main" id="{5909F2DC-F097-42AB-88E7-0CA09BD5E2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FEDEA - CGE</a:t>
            </a:r>
          </a:p>
        </p:txBody>
      </p:sp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F4A37AA9-0BEE-42AC-8CC0-AE5B86635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Productividad: Pasado y Futuro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21" name="Título 3">
            <a:extLst>
              <a:ext uri="{FF2B5EF4-FFF2-40B4-BE49-F238E27FC236}">
                <a16:creationId xmlns:a16="http://schemas.microsoft.com/office/drawing/2014/main" id="{26F98EB5-E646-61FB-2D15-1B77A42AE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628" y="-21001"/>
            <a:ext cx="8421688" cy="1325563"/>
          </a:xfrm>
        </p:spPr>
        <p:txBody>
          <a:bodyPr rtlCol="0"/>
          <a:lstStyle/>
          <a:p>
            <a:pPr rtl="0"/>
            <a:r>
              <a:rPr lang="es-ES" sz="2800" dirty="0"/>
              <a:t>¿Qué explica la baja productividad en España?</a:t>
            </a:r>
            <a:endParaRPr lang="es-ES" dirty="0"/>
          </a:p>
        </p:txBody>
      </p:sp>
      <p:sp>
        <p:nvSpPr>
          <p:cNvPr id="22" name="Marcador de texto 4">
            <a:extLst>
              <a:ext uri="{FF2B5EF4-FFF2-40B4-BE49-F238E27FC236}">
                <a16:creationId xmlns:a16="http://schemas.microsoft.com/office/drawing/2014/main" id="{92FCE14B-19B5-0B4C-ACD5-A7BE55D01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598" y="873264"/>
            <a:ext cx="7290201" cy="823912"/>
          </a:xfrm>
        </p:spPr>
        <p:txBody>
          <a:bodyPr rtlCol="0"/>
          <a:lstStyle/>
          <a:p>
            <a:pPr rtl="0"/>
            <a:r>
              <a:rPr lang="es-ES" sz="2000" dirty="0"/>
              <a:t>5. MARCO INSTITUCIONAL, REGULATORIO Y LABORAL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33977"/>
      </p:ext>
    </p:extLst>
  </p:cSld>
  <p:clrMapOvr>
    <a:masterClrMapping/>
  </p:clrMapOvr>
</p:sld>
</file>

<file path=ppt/theme/theme1.xml><?xml version="1.0" encoding="utf-8"?>
<a:theme xmlns:a="http://schemas.openxmlformats.org/drawingml/2006/main" name="Una sola línea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419046_TF22318419_Win32" id="{09B7D6E8-71E0-4E9F-9533-7859122552A9}" vid="{B2A888A1-2BEF-435D-8EDA-2DF8A1A8DEF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BBVA Coronita">
    <a:dk1>
      <a:srgbClr val="004481"/>
    </a:dk1>
    <a:lt1>
      <a:srgbClr val="FFFFFF"/>
    </a:lt1>
    <a:dk2>
      <a:srgbClr val="0A5FB4"/>
    </a:dk2>
    <a:lt2>
      <a:srgbClr val="121212"/>
    </a:lt2>
    <a:accent1>
      <a:srgbClr val="2A86CA"/>
    </a:accent1>
    <a:accent2>
      <a:srgbClr val="5BBEFF"/>
    </a:accent2>
    <a:accent3>
      <a:srgbClr val="2DCCCD"/>
    </a:accent3>
    <a:accent4>
      <a:srgbClr val="072146"/>
    </a:accent4>
    <a:accent5>
      <a:srgbClr val="D8BE75"/>
    </a:accent5>
    <a:accent6>
      <a:srgbClr val="F7893B"/>
    </a:accent6>
    <a:hlink>
      <a:srgbClr val="004481"/>
    </a:hlink>
    <a:folHlink>
      <a:srgbClr val="072146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BBVA Coronita">
    <a:dk1>
      <a:srgbClr val="004481"/>
    </a:dk1>
    <a:lt1>
      <a:srgbClr val="FFFFFF"/>
    </a:lt1>
    <a:dk2>
      <a:srgbClr val="0A5FB4"/>
    </a:dk2>
    <a:lt2>
      <a:srgbClr val="121212"/>
    </a:lt2>
    <a:accent1>
      <a:srgbClr val="2A86CA"/>
    </a:accent1>
    <a:accent2>
      <a:srgbClr val="5BBEFF"/>
    </a:accent2>
    <a:accent3>
      <a:srgbClr val="2DCCCD"/>
    </a:accent3>
    <a:accent4>
      <a:srgbClr val="072146"/>
    </a:accent4>
    <a:accent5>
      <a:srgbClr val="D8BE75"/>
    </a:accent5>
    <a:accent6>
      <a:srgbClr val="F7893B"/>
    </a:accent6>
    <a:hlink>
      <a:srgbClr val="004481"/>
    </a:hlink>
    <a:folHlink>
      <a:srgbClr val="072146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446390-8521-40A2-A462-EA068123BE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BA3906-9696-4247-AC0D-DD5C26B2A70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01E84A1C-2814-43A7-9448-348326113A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ventas minimalista</Template>
  <TotalTime>4833</TotalTime>
  <Words>2359</Words>
  <Application>Microsoft Office PowerPoint</Application>
  <PresentationFormat>Panorámica</PresentationFormat>
  <Paragraphs>262</Paragraphs>
  <Slides>23</Slides>
  <Notes>23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5" baseType="lpstr">
      <vt:lpstr>Arial</vt:lpstr>
      <vt:lpstr>Calibri</vt:lpstr>
      <vt:lpstr>Cambria Math</vt:lpstr>
      <vt:lpstr>CG Times</vt:lpstr>
      <vt:lpstr>Courier New</vt:lpstr>
      <vt:lpstr>Frutiger-Cn</vt:lpstr>
      <vt:lpstr>IBMPlexSans-Light</vt:lpstr>
      <vt:lpstr>IBMPlexSans-LightItalic</vt:lpstr>
      <vt:lpstr>Tenorite</vt:lpstr>
      <vt:lpstr>Times New Roman</vt:lpstr>
      <vt:lpstr>Una sola línea</vt:lpstr>
      <vt:lpstr>Worksheet</vt:lpstr>
      <vt:lpstr>Productividad: evolución pasada y futura y su importancia en el desarrollo económico</vt:lpstr>
      <vt:lpstr>Falta de convergencia:  la productividad    evolución de la renta per cápita de España frente a europa</vt:lpstr>
      <vt:lpstr>Renta per cápita relativa a la Eurozona</vt:lpstr>
      <vt:lpstr>Descomposición de la Renta per cápita</vt:lpstr>
      <vt:lpstr>Descomposición de la Renta per cápita</vt:lpstr>
      <vt:lpstr>La productividad por sectores</vt:lpstr>
      <vt:lpstr>ESTRUCTURA EMPRESARIAL</vt:lpstr>
      <vt:lpstr>¿Qué explica la baja productividad en España?</vt:lpstr>
      <vt:lpstr>¿Qué explica la baja productividad en España?</vt:lpstr>
      <vt:lpstr>comportamiento de la inversión, 2002-2023</vt:lpstr>
      <vt:lpstr>Competencias de la población adulta (PIAAC 2012)</vt:lpstr>
      <vt:lpstr>LA CALIDAD DE NUESTRO SISTEMA EDUCATIVO</vt:lpstr>
      <vt:lpstr>TASA DE ABANDONO TEMPRANO</vt:lpstr>
      <vt:lpstr>GASTO en I+D</vt:lpstr>
      <vt:lpstr>DINAMISMO EMPRESARIAL</vt:lpstr>
      <vt:lpstr>DINAMISMO EMPRESARIAL</vt:lpstr>
      <vt:lpstr>CALIDAD INSTITUCIONAL Y CALIDAD REGULATORIA</vt:lpstr>
      <vt:lpstr>aumentar la productividad en España</vt:lpstr>
      <vt:lpstr>MUCHAS GRACIAS</vt:lpstr>
      <vt:lpstr>PIB per cápita y gasto público corriente per cápita, 1990-2023</vt:lpstr>
      <vt:lpstr>¿puede ayudar la reducción de las horas trabajadas?</vt:lpstr>
      <vt:lpstr>¿puede ayudar la reducción de las horas trabajadas?</vt:lpstr>
      <vt:lpstr>¿puede ayudar la reducción de las horas trabajadas?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lanzamiento</dc:title>
  <dc:creator>Jose Emilio Bosca Mares</dc:creator>
  <cp:lastModifiedBy>Francisco Javier Ferri Carreres</cp:lastModifiedBy>
  <cp:revision>28</cp:revision>
  <dcterms:created xsi:type="dcterms:W3CDTF">2024-01-09T11:00:46Z</dcterms:created>
  <dcterms:modified xsi:type="dcterms:W3CDTF">2024-02-12T14:46:41Z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